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12"/>
  </p:notesMasterIdLst>
  <p:handoutMasterIdLst>
    <p:handoutMasterId r:id="rId13"/>
  </p:handoutMasterIdLst>
  <p:sldIdLst>
    <p:sldId id="258" r:id="rId6"/>
    <p:sldId id="259" r:id="rId7"/>
    <p:sldId id="260" r:id="rId8"/>
    <p:sldId id="263" r:id="rId9"/>
    <p:sldId id="264" r:id="rId10"/>
    <p:sldId id="261" r:id="rId11"/>
  </p:sldIdLst>
  <p:sldSz cx="8640763" cy="6483350"/>
  <p:notesSz cx="6858000" cy="9144000"/>
  <p:defaultTextStyle>
    <a:defPPr>
      <a:defRPr lang="fr-FR"/>
    </a:defPPr>
    <a:lvl1pPr algn="l" rtl="0" eaLnBrk="0" fontAlgn="base" hangingPunct="0">
      <a:spcBef>
        <a:spcPct val="0"/>
      </a:spcBef>
      <a:spcAft>
        <a:spcPct val="0"/>
      </a:spcAft>
      <a:defRPr sz="2400" kern="1200">
        <a:solidFill>
          <a:schemeClr val="tx1"/>
        </a:solidFill>
        <a:latin typeface="Times"/>
        <a:ea typeface="+mn-ea"/>
        <a:cs typeface="+mn-cs"/>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extLst>
    <p:ext uri="{EFAFB233-063F-42B5-8137-9DF3F51BA10A}">
      <p15:sldGuideLst xmlns:p15="http://schemas.microsoft.com/office/powerpoint/2012/main">
        <p15:guide id="1" orient="horz" pos="2042">
          <p15:clr>
            <a:srgbClr val="A4A3A4"/>
          </p15:clr>
        </p15:guide>
        <p15:guide id="2" pos="272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6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0929"/>
  </p:normalViewPr>
  <p:slideViewPr>
    <p:cSldViewPr>
      <p:cViewPr varScale="1">
        <p:scale>
          <a:sx n="69" d="100"/>
          <a:sy n="69" d="100"/>
        </p:scale>
        <p:origin x="1224" y="56"/>
      </p:cViewPr>
      <p:guideLst>
        <p:guide orient="horz" pos="2042"/>
        <p:guide pos="2722"/>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99" d="100"/>
          <a:sy n="99" d="100"/>
        </p:scale>
        <p:origin x="-35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293FA82-9CC3-400B-A8C9-B9CE22B5D734}" type="datetimeFigureOut">
              <a:rPr lang="fr-FR" smtClean="0"/>
              <a:t>27/04/2023</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DCC32D-020A-4005-A938-F88BA97386DA}" type="slidenum">
              <a:rPr lang="fr-FR" smtClean="0"/>
              <a:t>‹N°›</a:t>
            </a:fld>
            <a:endParaRPr lang="fr-FR"/>
          </a:p>
        </p:txBody>
      </p:sp>
    </p:spTree>
    <p:extLst>
      <p:ext uri="{BB962C8B-B14F-4D97-AF65-F5344CB8AC3E}">
        <p14:creationId xmlns:p14="http://schemas.microsoft.com/office/powerpoint/2010/main" val="431147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C9847D-D0F1-4931-99AC-4B38B782D9B8}" type="datetimeFigureOut">
              <a:rPr lang="fr-FR" smtClean="0"/>
              <a:t>27/04/2023</a:t>
            </a:fld>
            <a:endParaRPr lang="fr-FR"/>
          </a:p>
        </p:txBody>
      </p:sp>
      <p:sp>
        <p:nvSpPr>
          <p:cNvPr id="4" name="Espace réservé de l'image des diapositives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055B2C-8CCA-4558-9C30-8AC35BE7D9B6}" type="slidenum">
              <a:rPr lang="fr-FR" smtClean="0"/>
              <a:t>‹N°›</a:t>
            </a:fld>
            <a:endParaRPr lang="fr-FR"/>
          </a:p>
        </p:txBody>
      </p:sp>
    </p:spTree>
    <p:extLst>
      <p:ext uri="{BB962C8B-B14F-4D97-AF65-F5344CB8AC3E}">
        <p14:creationId xmlns:p14="http://schemas.microsoft.com/office/powerpoint/2010/main" val="1649356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Rectangle 2"/>
          <p:cNvSpPr/>
          <p:nvPr userDrawn="1"/>
        </p:nvSpPr>
        <p:spPr bwMode="auto">
          <a:xfrm>
            <a:off x="71909" y="5185891"/>
            <a:ext cx="8568854" cy="129745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5"/>
            <a:ext cx="8620125" cy="646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581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693863" y="4538663"/>
            <a:ext cx="5184775" cy="534987"/>
          </a:xfrm>
          <a:prstGeom prst="rect">
            <a:avLst/>
          </a:prstGeo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693863" y="579438"/>
            <a:ext cx="5184775" cy="38893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FR"/>
          </a:p>
        </p:txBody>
      </p:sp>
      <p:sp>
        <p:nvSpPr>
          <p:cNvPr id="4" name="Espace réservé du texte 3"/>
          <p:cNvSpPr>
            <a:spLocks noGrp="1"/>
          </p:cNvSpPr>
          <p:nvPr>
            <p:ph type="body" sz="half" idx="2"/>
          </p:nvPr>
        </p:nvSpPr>
        <p:spPr>
          <a:xfrm>
            <a:off x="1693863" y="5073650"/>
            <a:ext cx="5184775" cy="762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Modifier les styles du texte du masque</a:t>
            </a:r>
          </a:p>
        </p:txBody>
      </p:sp>
    </p:spTree>
    <p:extLst>
      <p:ext uri="{BB962C8B-B14F-4D97-AF65-F5344CB8AC3E}">
        <p14:creationId xmlns:p14="http://schemas.microsoft.com/office/powerpoint/2010/main" val="26535787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31800" y="260350"/>
            <a:ext cx="7777163" cy="1079500"/>
          </a:xfrm>
          <a:prstGeom prst="rect">
            <a:avLst/>
          </a:prstGeom>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a:xfrm>
            <a:off x="431800" y="1512888"/>
            <a:ext cx="7777163" cy="4278312"/>
          </a:xfrm>
          <a:prstGeom prst="rect">
            <a:avLst/>
          </a:prstGeo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4426747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265863" y="260350"/>
            <a:ext cx="1943100" cy="5530850"/>
          </a:xfrm>
          <a:prstGeom prst="rect">
            <a:avLst/>
          </a:prstGeo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31800" y="260350"/>
            <a:ext cx="5681663" cy="5530850"/>
          </a:xfrm>
          <a:prstGeom prst="rect">
            <a:avLst/>
          </a:prstGeo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059833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47700" y="2014538"/>
            <a:ext cx="7345363" cy="1389062"/>
          </a:xfrm>
          <a:prstGeom prst="rect">
            <a:avLst/>
          </a:prstGeom>
        </p:spPr>
        <p:txBody>
          <a:bodyPr/>
          <a:lstStyle/>
          <a:p>
            <a:r>
              <a:rPr lang="fr-FR" smtClean="0"/>
              <a:t>Modifiez le style du titre</a:t>
            </a:r>
            <a:endParaRPr lang="fr-FR"/>
          </a:p>
        </p:txBody>
      </p:sp>
      <p:sp>
        <p:nvSpPr>
          <p:cNvPr id="3" name="Sous-titre 2"/>
          <p:cNvSpPr>
            <a:spLocks noGrp="1"/>
          </p:cNvSpPr>
          <p:nvPr>
            <p:ph type="subTitle" idx="1"/>
          </p:nvPr>
        </p:nvSpPr>
        <p:spPr>
          <a:xfrm>
            <a:off x="1295400" y="3673475"/>
            <a:ext cx="6049963" cy="16573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Modifier le style des sous-titres du masque</a:t>
            </a:r>
            <a:endParaRPr lang="fr-FR"/>
          </a:p>
        </p:txBody>
      </p:sp>
    </p:spTree>
    <p:extLst>
      <p:ext uri="{BB962C8B-B14F-4D97-AF65-F5344CB8AC3E}">
        <p14:creationId xmlns:p14="http://schemas.microsoft.com/office/powerpoint/2010/main" val="1727176785"/>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31800" y="260350"/>
            <a:ext cx="7777163" cy="1079500"/>
          </a:xfrm>
          <a:prstGeom prst="rect">
            <a:avLst/>
          </a:prstGeom>
        </p:spPr>
        <p:txBody>
          <a:bodyPr/>
          <a:lstStyle/>
          <a:p>
            <a:r>
              <a:rPr lang="fr-FR" smtClean="0"/>
              <a:t>Modifiez le style du titre</a:t>
            </a:r>
            <a:endParaRPr lang="fr-FR"/>
          </a:p>
        </p:txBody>
      </p:sp>
      <p:sp>
        <p:nvSpPr>
          <p:cNvPr id="3" name="Espace réservé du contenu 2"/>
          <p:cNvSpPr>
            <a:spLocks noGrp="1"/>
          </p:cNvSpPr>
          <p:nvPr>
            <p:ph idx="1"/>
          </p:nvPr>
        </p:nvSpPr>
        <p:spPr>
          <a:xfrm>
            <a:off x="431800" y="1512888"/>
            <a:ext cx="7777163" cy="4278312"/>
          </a:xfrm>
          <a:prstGeom prst="rect">
            <a:avLst/>
          </a:prstGeo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719738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82625" y="4165600"/>
            <a:ext cx="7345363" cy="1287463"/>
          </a:xfrm>
          <a:prstGeom prst="rect">
            <a:avLst/>
          </a:prstGeo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682625" y="2747963"/>
            <a:ext cx="7345363" cy="14176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Modifier les styles du texte du masque</a:t>
            </a:r>
          </a:p>
        </p:txBody>
      </p:sp>
    </p:spTree>
    <p:extLst>
      <p:ext uri="{BB962C8B-B14F-4D97-AF65-F5344CB8AC3E}">
        <p14:creationId xmlns:p14="http://schemas.microsoft.com/office/powerpoint/2010/main" val="27647295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31800" y="260350"/>
            <a:ext cx="7777163" cy="1079500"/>
          </a:xfrm>
          <a:prstGeom prst="rect">
            <a:avLst/>
          </a:prstGeom>
        </p:spPr>
        <p:txBody>
          <a:bodyPr/>
          <a:lstStyle/>
          <a:p>
            <a:r>
              <a:rPr lang="fr-FR" smtClean="0"/>
              <a:t>Modifiez le style du titre</a:t>
            </a:r>
            <a:endParaRPr lang="fr-FR"/>
          </a:p>
        </p:txBody>
      </p:sp>
      <p:sp>
        <p:nvSpPr>
          <p:cNvPr id="3" name="Espace réservé du contenu 2"/>
          <p:cNvSpPr>
            <a:spLocks noGrp="1"/>
          </p:cNvSpPr>
          <p:nvPr>
            <p:ph sz="half" idx="1"/>
          </p:nvPr>
        </p:nvSpPr>
        <p:spPr>
          <a:xfrm>
            <a:off x="431800" y="1512888"/>
            <a:ext cx="3811588" cy="42783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395788" y="1512888"/>
            <a:ext cx="3813175" cy="42783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53222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31800" y="260350"/>
            <a:ext cx="7777163" cy="1079500"/>
          </a:xfrm>
          <a:prstGeom prst="rect">
            <a:avLst/>
          </a:prstGeo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31800" y="1450975"/>
            <a:ext cx="3817938" cy="6048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431800" y="2055813"/>
            <a:ext cx="3817938" cy="373538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389438" y="1450975"/>
            <a:ext cx="3819525" cy="6048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4389438" y="2055813"/>
            <a:ext cx="3819525" cy="373538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01901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31800" y="260350"/>
            <a:ext cx="7777163" cy="10795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20924687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628288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31800" y="258763"/>
            <a:ext cx="2843213" cy="1098550"/>
          </a:xfrm>
          <a:prstGeom prst="rect">
            <a:avLst/>
          </a:prstGeo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378200" y="258763"/>
            <a:ext cx="4830763" cy="5532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31800" y="1357313"/>
            <a:ext cx="2843213" cy="44338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Modifier les styles du texte du masque</a:t>
            </a:r>
          </a:p>
        </p:txBody>
      </p:sp>
    </p:spTree>
    <p:extLst>
      <p:ext uri="{BB962C8B-B14F-4D97-AF65-F5344CB8AC3E}">
        <p14:creationId xmlns:p14="http://schemas.microsoft.com/office/powerpoint/2010/main" val="22742093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Text Box 8"/>
          <p:cNvSpPr txBox="1">
            <a:spLocks noChangeArrowheads="1"/>
          </p:cNvSpPr>
          <p:nvPr/>
        </p:nvSpPr>
        <p:spPr bwMode="auto">
          <a:xfrm>
            <a:off x="1008013" y="6111668"/>
            <a:ext cx="3883025" cy="214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fr-FR" altLang="fr-FR" sz="600" b="1" dirty="0">
                <a:solidFill>
                  <a:srgbClr val="626464"/>
                </a:solidFill>
                <a:latin typeface="Verdana" charset="0"/>
              </a:rPr>
              <a:t>DIRECTION </a:t>
            </a:r>
            <a:r>
              <a:rPr lang="fr-FR" altLang="fr-FR" sz="600" b="1" kern="1200" dirty="0" smtClean="0">
                <a:solidFill>
                  <a:srgbClr val="626464"/>
                </a:solidFill>
                <a:latin typeface="Verdana" charset="0"/>
                <a:ea typeface="+mn-ea"/>
                <a:cs typeface="+mn-cs"/>
              </a:rPr>
              <a:t>CENTRALE DU SERVICE D’INFRASTRUCTURE DE LA DÉFENSE</a:t>
            </a:r>
          </a:p>
        </p:txBody>
      </p:sp>
      <p:pic>
        <p:nvPicPr>
          <p:cNvPr id="102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80621" y="5401915"/>
            <a:ext cx="2166930" cy="1067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Image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3917" y="5946282"/>
            <a:ext cx="864096" cy="355678"/>
          </a:xfrm>
          <a:prstGeom prst="rect">
            <a:avLst/>
          </a:prstGeom>
        </p:spPr>
      </p:pic>
      <p:sp>
        <p:nvSpPr>
          <p:cNvPr id="3" name="Rectangle 2"/>
          <p:cNvSpPr/>
          <p:nvPr/>
        </p:nvSpPr>
        <p:spPr>
          <a:xfrm>
            <a:off x="6624637" y="5958234"/>
            <a:ext cx="864096" cy="307777"/>
          </a:xfrm>
          <a:prstGeom prst="rect">
            <a:avLst/>
          </a:prstGeom>
        </p:spPr>
        <p:txBody>
          <a:bodyPr wrap="square">
            <a:spAutoFit/>
          </a:bodyPr>
          <a:lstStyle/>
          <a:p>
            <a:fld id="{C420429E-990F-4BF6-A5B1-8EB629369ABD}" type="slidenum">
              <a:rPr lang="fr-FR" sz="1400" smtClean="0"/>
              <a:pPr/>
              <a:t>‹N°›</a:t>
            </a:fld>
            <a:endParaRPr lang="fr-FR" sz="1400" dirty="0"/>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hf hdr="0" ftr="0" dt="0"/>
  <p:txStyles>
    <p:titleStyle>
      <a:lvl1pPr algn="ctr" defTabSz="863600" rtl="0" eaLnBrk="1" fontAlgn="base" hangingPunct="1">
        <a:spcBef>
          <a:spcPct val="0"/>
        </a:spcBef>
        <a:spcAft>
          <a:spcPct val="0"/>
        </a:spcAft>
        <a:defRPr sz="4200">
          <a:solidFill>
            <a:schemeClr val="tx2"/>
          </a:solidFill>
          <a:latin typeface="+mj-lt"/>
          <a:ea typeface="+mj-ea"/>
          <a:cs typeface="+mj-cs"/>
        </a:defRPr>
      </a:lvl1pPr>
      <a:lvl2pPr algn="ctr" defTabSz="863600" rtl="0" eaLnBrk="1" fontAlgn="base" hangingPunct="1">
        <a:spcBef>
          <a:spcPct val="0"/>
        </a:spcBef>
        <a:spcAft>
          <a:spcPct val="0"/>
        </a:spcAft>
        <a:defRPr sz="4200">
          <a:solidFill>
            <a:schemeClr val="tx2"/>
          </a:solidFill>
          <a:latin typeface="Times"/>
        </a:defRPr>
      </a:lvl2pPr>
      <a:lvl3pPr algn="ctr" defTabSz="863600" rtl="0" eaLnBrk="1" fontAlgn="base" hangingPunct="1">
        <a:spcBef>
          <a:spcPct val="0"/>
        </a:spcBef>
        <a:spcAft>
          <a:spcPct val="0"/>
        </a:spcAft>
        <a:defRPr sz="4200">
          <a:solidFill>
            <a:schemeClr val="tx2"/>
          </a:solidFill>
          <a:latin typeface="Times"/>
        </a:defRPr>
      </a:lvl3pPr>
      <a:lvl4pPr algn="ctr" defTabSz="863600" rtl="0" eaLnBrk="1" fontAlgn="base" hangingPunct="1">
        <a:spcBef>
          <a:spcPct val="0"/>
        </a:spcBef>
        <a:spcAft>
          <a:spcPct val="0"/>
        </a:spcAft>
        <a:defRPr sz="4200">
          <a:solidFill>
            <a:schemeClr val="tx2"/>
          </a:solidFill>
          <a:latin typeface="Times"/>
        </a:defRPr>
      </a:lvl4pPr>
      <a:lvl5pPr algn="ctr" defTabSz="863600" rtl="0" eaLnBrk="1" fontAlgn="base" hangingPunct="1">
        <a:spcBef>
          <a:spcPct val="0"/>
        </a:spcBef>
        <a:spcAft>
          <a:spcPct val="0"/>
        </a:spcAft>
        <a:defRPr sz="4200">
          <a:solidFill>
            <a:schemeClr val="tx2"/>
          </a:solidFill>
          <a:latin typeface="Times"/>
        </a:defRPr>
      </a:lvl5pPr>
      <a:lvl6pPr marL="457200" algn="ctr" defTabSz="863600" rtl="0" eaLnBrk="1" fontAlgn="base" hangingPunct="1">
        <a:spcBef>
          <a:spcPct val="0"/>
        </a:spcBef>
        <a:spcAft>
          <a:spcPct val="0"/>
        </a:spcAft>
        <a:defRPr sz="4200">
          <a:solidFill>
            <a:schemeClr val="tx2"/>
          </a:solidFill>
          <a:latin typeface="Times"/>
        </a:defRPr>
      </a:lvl6pPr>
      <a:lvl7pPr marL="914400" algn="ctr" defTabSz="863600" rtl="0" eaLnBrk="1" fontAlgn="base" hangingPunct="1">
        <a:spcBef>
          <a:spcPct val="0"/>
        </a:spcBef>
        <a:spcAft>
          <a:spcPct val="0"/>
        </a:spcAft>
        <a:defRPr sz="4200">
          <a:solidFill>
            <a:schemeClr val="tx2"/>
          </a:solidFill>
          <a:latin typeface="Times"/>
        </a:defRPr>
      </a:lvl7pPr>
      <a:lvl8pPr marL="1371600" algn="ctr" defTabSz="863600" rtl="0" eaLnBrk="1" fontAlgn="base" hangingPunct="1">
        <a:spcBef>
          <a:spcPct val="0"/>
        </a:spcBef>
        <a:spcAft>
          <a:spcPct val="0"/>
        </a:spcAft>
        <a:defRPr sz="4200">
          <a:solidFill>
            <a:schemeClr val="tx2"/>
          </a:solidFill>
          <a:latin typeface="Times"/>
        </a:defRPr>
      </a:lvl8pPr>
      <a:lvl9pPr marL="1828800" algn="ctr" defTabSz="863600" rtl="0" eaLnBrk="1" fontAlgn="base" hangingPunct="1">
        <a:spcBef>
          <a:spcPct val="0"/>
        </a:spcBef>
        <a:spcAft>
          <a:spcPct val="0"/>
        </a:spcAft>
        <a:defRPr sz="4200">
          <a:solidFill>
            <a:schemeClr val="tx2"/>
          </a:solidFill>
          <a:latin typeface="Times"/>
        </a:defRPr>
      </a:lvl9pPr>
    </p:titleStyle>
    <p:bodyStyle>
      <a:lvl1pPr marL="323850" indent="-323850" algn="l" defTabSz="863600" rtl="0" eaLnBrk="1" fontAlgn="base" hangingPunct="1">
        <a:spcBef>
          <a:spcPct val="20000"/>
        </a:spcBef>
        <a:spcAft>
          <a:spcPct val="0"/>
        </a:spcAft>
        <a:buChar char="•"/>
        <a:defRPr sz="3000">
          <a:solidFill>
            <a:schemeClr val="tx1"/>
          </a:solidFill>
          <a:latin typeface="+mn-lt"/>
          <a:ea typeface="+mn-ea"/>
          <a:cs typeface="+mn-cs"/>
        </a:defRPr>
      </a:lvl1pPr>
      <a:lvl2pPr marL="701675" indent="-269875" algn="l" defTabSz="863600" rtl="0" eaLnBrk="1" fontAlgn="base" hangingPunct="1">
        <a:spcBef>
          <a:spcPct val="20000"/>
        </a:spcBef>
        <a:spcAft>
          <a:spcPct val="0"/>
        </a:spcAft>
        <a:buChar char="–"/>
        <a:defRPr sz="2600">
          <a:solidFill>
            <a:schemeClr val="tx1"/>
          </a:solidFill>
          <a:latin typeface="+mn-lt"/>
        </a:defRPr>
      </a:lvl2pPr>
      <a:lvl3pPr marL="1079500" indent="-215900" algn="l" defTabSz="863600" rtl="0" eaLnBrk="1" fontAlgn="base" hangingPunct="1">
        <a:spcBef>
          <a:spcPct val="20000"/>
        </a:spcBef>
        <a:spcAft>
          <a:spcPct val="0"/>
        </a:spcAft>
        <a:buChar char="•"/>
        <a:defRPr sz="2300">
          <a:solidFill>
            <a:schemeClr val="tx1"/>
          </a:solidFill>
          <a:latin typeface="+mn-lt"/>
        </a:defRPr>
      </a:lvl3pPr>
      <a:lvl4pPr marL="1512888" indent="-215900" algn="l" defTabSz="863600" rtl="0" eaLnBrk="1" fontAlgn="base" hangingPunct="1">
        <a:spcBef>
          <a:spcPct val="20000"/>
        </a:spcBef>
        <a:spcAft>
          <a:spcPct val="0"/>
        </a:spcAft>
        <a:buChar char="–"/>
        <a:defRPr sz="1900">
          <a:solidFill>
            <a:schemeClr val="tx1"/>
          </a:solidFill>
          <a:latin typeface="+mn-lt"/>
        </a:defRPr>
      </a:lvl4pPr>
      <a:lvl5pPr marL="1944688" indent="-215900" algn="l" defTabSz="863600" rtl="0" eaLnBrk="1" fontAlgn="base" hangingPunct="1">
        <a:spcBef>
          <a:spcPct val="20000"/>
        </a:spcBef>
        <a:spcAft>
          <a:spcPct val="0"/>
        </a:spcAft>
        <a:buChar char="»"/>
        <a:defRPr sz="1900">
          <a:solidFill>
            <a:schemeClr val="tx1"/>
          </a:solidFill>
          <a:latin typeface="+mn-lt"/>
        </a:defRPr>
      </a:lvl5pPr>
      <a:lvl6pPr marL="2401888" indent="-215900" algn="l" defTabSz="863600" rtl="0" eaLnBrk="1" fontAlgn="base" hangingPunct="1">
        <a:spcBef>
          <a:spcPct val="20000"/>
        </a:spcBef>
        <a:spcAft>
          <a:spcPct val="0"/>
        </a:spcAft>
        <a:buChar char="»"/>
        <a:defRPr sz="1900">
          <a:solidFill>
            <a:schemeClr val="tx1"/>
          </a:solidFill>
          <a:latin typeface="+mn-lt"/>
        </a:defRPr>
      </a:lvl6pPr>
      <a:lvl7pPr marL="2859088" indent="-215900" algn="l" defTabSz="863600" rtl="0" eaLnBrk="1" fontAlgn="base" hangingPunct="1">
        <a:spcBef>
          <a:spcPct val="20000"/>
        </a:spcBef>
        <a:spcAft>
          <a:spcPct val="0"/>
        </a:spcAft>
        <a:buChar char="»"/>
        <a:defRPr sz="1900">
          <a:solidFill>
            <a:schemeClr val="tx1"/>
          </a:solidFill>
          <a:latin typeface="+mn-lt"/>
        </a:defRPr>
      </a:lvl7pPr>
      <a:lvl8pPr marL="3316288" indent="-215900" algn="l" defTabSz="863600" rtl="0" eaLnBrk="1" fontAlgn="base" hangingPunct="1">
        <a:spcBef>
          <a:spcPct val="20000"/>
        </a:spcBef>
        <a:spcAft>
          <a:spcPct val="0"/>
        </a:spcAft>
        <a:buChar char="»"/>
        <a:defRPr sz="1900">
          <a:solidFill>
            <a:schemeClr val="tx1"/>
          </a:solidFill>
          <a:latin typeface="+mn-lt"/>
        </a:defRPr>
      </a:lvl8pPr>
      <a:lvl9pPr marL="3773488" indent="-215900" algn="l" defTabSz="863600" rtl="0" eaLnBrk="1" fontAlgn="base" hangingPunct="1">
        <a:spcBef>
          <a:spcPct val="20000"/>
        </a:spcBef>
        <a:spcAft>
          <a:spcPct val="0"/>
        </a:spcAft>
        <a:buChar char="»"/>
        <a:defRPr sz="19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deftube.intradef.gouv.fr/permalink/v12640765082dxbq3vk8/iframe/" TargetMode="External"/><Relationship Id="rId7" Type="http://schemas.openxmlformats.org/officeDocument/2006/relationships/image" Target="../media/image15.png"/><Relationship Id="rId2" Type="http://schemas.openxmlformats.org/officeDocument/2006/relationships/hyperlink" Target="https://clade.intradef.gouv.fr/clade-sid/document/51d60606-55f0-4c20-92c3-b1e9b53aeb13" TargetMode="Externa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clade.intradef.gouv.fr/clade-sid/document/a1e10e6b-015b-4a3b-a659-6eba8738cd12"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936005" y="480661"/>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sp>
        <p:nvSpPr>
          <p:cNvPr id="2" name="Text Box 3"/>
          <p:cNvSpPr txBox="1">
            <a:spLocks noChangeArrowheads="1"/>
          </p:cNvSpPr>
          <p:nvPr/>
        </p:nvSpPr>
        <p:spPr bwMode="auto">
          <a:xfrm>
            <a:off x="431949" y="2593603"/>
            <a:ext cx="7696200" cy="1804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fr-FR" altLang="fr-FR" sz="3200" b="1" dirty="0" smtClean="0">
                <a:solidFill>
                  <a:srgbClr val="626464"/>
                </a:solidFill>
                <a:latin typeface="Verdana" charset="0"/>
              </a:rPr>
              <a:t>Prix des innovateurs du SGA</a:t>
            </a:r>
          </a:p>
          <a:p>
            <a:pPr>
              <a:spcBef>
                <a:spcPct val="50000"/>
              </a:spcBef>
            </a:pPr>
            <a:r>
              <a:rPr lang="fr-FR" altLang="fr-FR" dirty="0" smtClean="0">
                <a:solidFill>
                  <a:srgbClr val="626464"/>
                </a:solidFill>
                <a:latin typeface="Verdana" charset="0"/>
              </a:rPr>
              <a:t>Au cœur du Ministère, au contact de l’extérieur : </a:t>
            </a:r>
            <a:r>
              <a:rPr lang="fr-FR" altLang="fr-FR" b="1" dirty="0" smtClean="0">
                <a:solidFill>
                  <a:srgbClr val="626464"/>
                </a:solidFill>
                <a:latin typeface="Verdana" charset="0"/>
              </a:rPr>
              <a:t>CLADE </a:t>
            </a:r>
            <a:r>
              <a:rPr lang="fr-FR" altLang="fr-FR" dirty="0" smtClean="0">
                <a:solidFill>
                  <a:srgbClr val="626464"/>
                </a:solidFill>
                <a:latin typeface="Verdana" charset="0"/>
              </a:rPr>
              <a:t>et les </a:t>
            </a:r>
            <a:r>
              <a:rPr lang="fr-FR" altLang="fr-FR" b="1" dirty="0" smtClean="0">
                <a:solidFill>
                  <a:srgbClr val="626464"/>
                </a:solidFill>
                <a:latin typeface="Verdana" charset="0"/>
              </a:rPr>
              <a:t>QR Codes </a:t>
            </a:r>
            <a:r>
              <a:rPr lang="fr-FR" altLang="fr-FR" dirty="0" smtClean="0">
                <a:solidFill>
                  <a:srgbClr val="626464"/>
                </a:solidFill>
                <a:latin typeface="Verdana" charset="0"/>
              </a:rPr>
              <a:t>!</a:t>
            </a:r>
          </a:p>
          <a:p>
            <a:pPr algn="r">
              <a:spcBef>
                <a:spcPct val="50000"/>
              </a:spcBef>
            </a:pPr>
            <a:endParaRPr lang="fr-FR" altLang="fr-FR" sz="1800" dirty="0"/>
          </a:p>
        </p:txBody>
      </p:sp>
      <p:sp>
        <p:nvSpPr>
          <p:cNvPr id="3" name="ZoneTexte 2"/>
          <p:cNvSpPr txBox="1"/>
          <p:nvPr/>
        </p:nvSpPr>
        <p:spPr>
          <a:xfrm>
            <a:off x="6818351" y="5905971"/>
            <a:ext cx="1236236" cy="369332"/>
          </a:xfrm>
          <a:prstGeom prst="rect">
            <a:avLst/>
          </a:prstGeom>
          <a:noFill/>
        </p:spPr>
        <p:txBody>
          <a:bodyPr wrap="none" rtlCol="0">
            <a:spAutoFit/>
          </a:bodyPr>
          <a:lstStyle/>
          <a:p>
            <a:r>
              <a:rPr lang="fr-FR" sz="1800" dirty="0" smtClean="0"/>
              <a:t>09/05/2023</a:t>
            </a:r>
            <a:endParaRPr lang="fr-FR" sz="18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917" y="73323"/>
            <a:ext cx="930493" cy="841805"/>
          </a:xfrm>
          <a:prstGeom prst="rect">
            <a:avLst/>
          </a:prstGeom>
        </p:spPr>
      </p:pic>
      <p:sp>
        <p:nvSpPr>
          <p:cNvPr id="6" name="Rectangle 5"/>
          <p:cNvSpPr/>
          <p:nvPr/>
        </p:nvSpPr>
        <p:spPr bwMode="auto">
          <a:xfrm>
            <a:off x="3811997" y="73323"/>
            <a:ext cx="936104" cy="2149095"/>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0341" y="1702899"/>
            <a:ext cx="900684" cy="409197"/>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6736" y="606148"/>
            <a:ext cx="1127894" cy="958710"/>
          </a:xfrm>
          <a:prstGeom prst="rect">
            <a:avLst/>
          </a:prstGeom>
        </p:spPr>
      </p:pic>
    </p:spTree>
    <p:extLst>
      <p:ext uri="{BB962C8B-B14F-4D97-AF65-F5344CB8AC3E}">
        <p14:creationId xmlns:p14="http://schemas.microsoft.com/office/powerpoint/2010/main" val="957852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489098" y="289347"/>
            <a:ext cx="71501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dirty="0" smtClean="0">
                <a:latin typeface="Verdana" charset="0"/>
              </a:rPr>
              <a:t>Introduction</a:t>
            </a:r>
            <a:endParaRPr lang="fr-FR" altLang="fr-FR" sz="1800" dirty="0">
              <a:latin typeface="Verdana" charset="0"/>
            </a:endParaRPr>
          </a:p>
        </p:txBody>
      </p:sp>
      <p:sp>
        <p:nvSpPr>
          <p:cNvPr id="4" name="ZoneTexte 3"/>
          <p:cNvSpPr txBox="1"/>
          <p:nvPr/>
        </p:nvSpPr>
        <p:spPr>
          <a:xfrm>
            <a:off x="489098" y="820436"/>
            <a:ext cx="7575698" cy="1723549"/>
          </a:xfrm>
          <a:prstGeom prst="rect">
            <a:avLst/>
          </a:prstGeom>
          <a:noFill/>
        </p:spPr>
        <p:txBody>
          <a:bodyPr wrap="square" rtlCol="0">
            <a:spAutoFit/>
          </a:bodyPr>
          <a:lstStyle/>
          <a:p>
            <a:pPr algn="just">
              <a:spcAft>
                <a:spcPts val="600"/>
              </a:spcAft>
            </a:pPr>
            <a:r>
              <a:rPr lang="fr-FR" sz="1600" dirty="0" smtClean="0"/>
              <a:t>Cette innovation s’inscrit dans le cadre d’une recherche d’</a:t>
            </a:r>
            <a:r>
              <a:rPr lang="fr-FR" sz="1600" b="1" dirty="0" smtClean="0"/>
              <a:t>optimisation dans la diffusion de l’information métier</a:t>
            </a:r>
            <a:r>
              <a:rPr lang="fr-FR" sz="1600" dirty="0" smtClean="0"/>
              <a:t>, axe d’effort identifié dans la transformation numérique du Service </a:t>
            </a:r>
            <a:r>
              <a:rPr lang="fr-FR" sz="1600" dirty="0"/>
              <a:t>d’infrastructure de la défense (SID).</a:t>
            </a:r>
          </a:p>
          <a:p>
            <a:pPr algn="just">
              <a:spcAft>
                <a:spcPts val="600"/>
              </a:spcAft>
            </a:pPr>
            <a:r>
              <a:rPr lang="fr-FR" sz="1600" dirty="0" smtClean="0"/>
              <a:t>Elle </a:t>
            </a:r>
            <a:r>
              <a:rPr lang="fr-FR" sz="1600" dirty="0"/>
              <a:t>vise </a:t>
            </a:r>
            <a:r>
              <a:rPr lang="fr-FR" sz="1600" dirty="0" smtClean="0"/>
              <a:t>également la </a:t>
            </a:r>
            <a:r>
              <a:rPr lang="fr-FR" sz="1600" b="1" dirty="0"/>
              <a:t>cohérence d’emploi d’un système d’information </a:t>
            </a:r>
            <a:r>
              <a:rPr lang="fr-FR" sz="1600" b="1" dirty="0" smtClean="0"/>
              <a:t>du MINARM </a:t>
            </a:r>
            <a:r>
              <a:rPr lang="fr-FR" sz="1600" dirty="0"/>
              <a:t>(CLADE.net) avec une fonctionnalité facilitant l’accès à </a:t>
            </a:r>
            <a:r>
              <a:rPr lang="fr-FR" sz="1600" dirty="0" smtClean="0"/>
              <a:t>l’information</a:t>
            </a:r>
            <a:r>
              <a:rPr lang="fr-FR" sz="1600" dirty="0" smtClean="0">
                <a:solidFill>
                  <a:srgbClr val="0070C0"/>
                </a:solidFill>
              </a:rPr>
              <a:t>. </a:t>
            </a:r>
          </a:p>
          <a:p>
            <a:pPr marL="285750" indent="-285750" algn="just">
              <a:spcAft>
                <a:spcPts val="600"/>
              </a:spcAft>
              <a:buFont typeface="Wingdings" panose="05000000000000000000" pitchFamily="2" charset="2"/>
              <a:buChar char="Ø"/>
            </a:pPr>
            <a:r>
              <a:rPr lang="fr-FR" sz="1600" b="1" dirty="0" smtClean="0"/>
              <a:t>Transformation numérique, sobriété numérique et transition écologique.</a:t>
            </a:r>
          </a:p>
        </p:txBody>
      </p:sp>
      <p:pic>
        <p:nvPicPr>
          <p:cNvPr id="3" name="Image 2" descr="Capture d’écran"/>
          <p:cNvPicPr>
            <a:picLocks noChangeAspect="1"/>
          </p:cNvPicPr>
          <p:nvPr/>
        </p:nvPicPr>
        <p:blipFill rotWithShape="1">
          <a:blip r:embed="rId2" cstate="print">
            <a:extLst>
              <a:ext uri="{28A0092B-C50C-407E-A947-70E740481C1C}">
                <a14:useLocalDpi xmlns:a14="http://schemas.microsoft.com/office/drawing/2010/main" val="0"/>
              </a:ext>
            </a:extLst>
          </a:blip>
          <a:srcRect l="9137" t="-1365" r="394" b="25"/>
          <a:stretch/>
        </p:blipFill>
        <p:spPr>
          <a:xfrm>
            <a:off x="1422408" y="2737619"/>
            <a:ext cx="2756745" cy="3212735"/>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4477" y="2852892"/>
            <a:ext cx="2060007" cy="2060007"/>
          </a:xfrm>
          <a:prstGeom prst="rect">
            <a:avLst/>
          </a:prstGeom>
        </p:spPr>
      </p:pic>
      <p:sp>
        <p:nvSpPr>
          <p:cNvPr id="7" name="Rectangle 6"/>
          <p:cNvSpPr/>
          <p:nvPr/>
        </p:nvSpPr>
        <p:spPr>
          <a:xfrm>
            <a:off x="5543394" y="4931953"/>
            <a:ext cx="1342171" cy="769441"/>
          </a:xfrm>
          <a:prstGeom prst="rect">
            <a:avLst/>
          </a:prstGeom>
        </p:spPr>
        <p:txBody>
          <a:bodyPr wrap="square">
            <a:spAutoFit/>
          </a:bodyPr>
          <a:lstStyle/>
          <a:p>
            <a:pPr algn="ctr"/>
            <a:r>
              <a:rPr lang="fr-FR" sz="1100" dirty="0" smtClean="0"/>
              <a:t>Le QR code de l’espace de capitalisation l’ESID de Met</a:t>
            </a:r>
            <a:r>
              <a:rPr lang="fr-FR" sz="1100" dirty="0" smtClean="0">
                <a:solidFill>
                  <a:srgbClr val="626464"/>
                </a:solidFill>
              </a:rPr>
              <a:t>z</a:t>
            </a:r>
            <a:endParaRPr lang="fr-FR" sz="1100" dirty="0">
              <a:solidFill>
                <a:srgbClr val="626464"/>
              </a:solidFill>
            </a:endParaRPr>
          </a:p>
        </p:txBody>
      </p:sp>
      <p:grpSp>
        <p:nvGrpSpPr>
          <p:cNvPr id="5" name="Groupe 4"/>
          <p:cNvGrpSpPr/>
          <p:nvPr/>
        </p:nvGrpSpPr>
        <p:grpSpPr>
          <a:xfrm>
            <a:off x="58167" y="5701394"/>
            <a:ext cx="936104" cy="666044"/>
            <a:chOff x="58167" y="5701394"/>
            <a:chExt cx="936104" cy="666044"/>
          </a:xfrm>
        </p:grpSpPr>
        <p:sp>
          <p:nvSpPr>
            <p:cNvPr id="10" name="Rectangle 9"/>
            <p:cNvSpPr/>
            <p:nvPr/>
          </p:nvSpPr>
          <p:spPr bwMode="auto">
            <a:xfrm>
              <a:off x="58167" y="5946535"/>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261" y="5701394"/>
              <a:ext cx="750689" cy="638085"/>
            </a:xfrm>
            <a:prstGeom prst="rect">
              <a:avLst/>
            </a:prstGeom>
          </p:spPr>
        </p:pic>
      </p:grpSp>
    </p:spTree>
    <p:extLst>
      <p:ext uri="{BB962C8B-B14F-4D97-AF65-F5344CB8AC3E}">
        <p14:creationId xmlns:p14="http://schemas.microsoft.com/office/powerpoint/2010/main" val="39335687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489098" y="289347"/>
            <a:ext cx="7150100"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dirty="0">
                <a:solidFill>
                  <a:srgbClr val="0070C0"/>
                </a:solidFill>
                <a:latin typeface="Verdana" charset="0"/>
              </a:rPr>
              <a:t>Contexte de </a:t>
            </a:r>
            <a:r>
              <a:rPr lang="fr-FR" altLang="fr-FR" sz="2800" b="1" dirty="0" smtClean="0">
                <a:latin typeface="Verdana" charset="0"/>
              </a:rPr>
              <a:t>l’innovation</a:t>
            </a:r>
            <a:r>
              <a:rPr lang="fr-FR" altLang="fr-FR" sz="2800" b="1" dirty="0" smtClean="0">
                <a:solidFill>
                  <a:srgbClr val="626464"/>
                </a:solidFill>
                <a:latin typeface="Verdana" charset="0"/>
              </a:rPr>
              <a:t/>
            </a:r>
            <a:br>
              <a:rPr lang="fr-FR" altLang="fr-FR" sz="2800" b="1" dirty="0" smtClean="0">
                <a:solidFill>
                  <a:srgbClr val="626464"/>
                </a:solidFill>
                <a:latin typeface="Verdana" charset="0"/>
              </a:rPr>
            </a:br>
            <a:endParaRPr lang="fr-FR" altLang="fr-FR" sz="1800" dirty="0">
              <a:latin typeface="Verdana" charset="0"/>
            </a:endParaRPr>
          </a:p>
        </p:txBody>
      </p:sp>
      <p:sp>
        <p:nvSpPr>
          <p:cNvPr id="4" name="ZoneTexte 3"/>
          <p:cNvSpPr txBox="1"/>
          <p:nvPr/>
        </p:nvSpPr>
        <p:spPr>
          <a:xfrm>
            <a:off x="327509" y="1009427"/>
            <a:ext cx="5157735" cy="3801041"/>
          </a:xfrm>
          <a:prstGeom prst="rect">
            <a:avLst/>
          </a:prstGeom>
          <a:noFill/>
        </p:spPr>
        <p:txBody>
          <a:bodyPr wrap="square" rtlCol="0">
            <a:spAutoFit/>
          </a:bodyPr>
          <a:lstStyle/>
          <a:p>
            <a:pPr marL="285750" indent="-285750" algn="just">
              <a:spcAft>
                <a:spcPts val="600"/>
              </a:spcAft>
              <a:buFont typeface="Wingdings" panose="05000000000000000000" pitchFamily="2" charset="2"/>
              <a:buChar char="Ø"/>
            </a:pPr>
            <a:r>
              <a:rPr lang="fr-FR" sz="1400" dirty="0" smtClean="0"/>
              <a:t>Chaque année, les 7 </a:t>
            </a:r>
            <a:r>
              <a:rPr lang="fr-FR" sz="1400" dirty="0" err="1" smtClean="0"/>
              <a:t>ESIDs</a:t>
            </a:r>
            <a:r>
              <a:rPr lang="fr-FR" sz="1400" dirty="0" smtClean="0"/>
              <a:t> organisent une Journée d’information aux</a:t>
            </a:r>
            <a:r>
              <a:rPr lang="fr-FR" sz="1400" dirty="0" smtClean="0">
                <a:solidFill>
                  <a:srgbClr val="7030A0"/>
                </a:solidFill>
              </a:rPr>
              <a:t> </a:t>
            </a:r>
            <a:r>
              <a:rPr lang="fr-FR" sz="1400" dirty="0" smtClean="0"/>
              <a:t>entreprises. Cet évènement permet de :</a:t>
            </a:r>
          </a:p>
          <a:p>
            <a:pPr marL="742950" lvl="1" indent="-285750" algn="just">
              <a:spcAft>
                <a:spcPts val="600"/>
              </a:spcAft>
              <a:buFont typeface="Arial" panose="020B0604020202020204" pitchFamily="34" charset="0"/>
              <a:buChar char="•"/>
            </a:pPr>
            <a:r>
              <a:rPr lang="fr-FR" sz="1400" dirty="0" smtClean="0"/>
              <a:t>présenter les établissements ;</a:t>
            </a:r>
          </a:p>
          <a:p>
            <a:pPr marL="742950" lvl="1" indent="-285750" algn="just">
              <a:spcAft>
                <a:spcPts val="600"/>
              </a:spcAft>
              <a:buFont typeface="Arial" panose="020B0604020202020204" pitchFamily="34" charset="0"/>
              <a:buChar char="•"/>
            </a:pPr>
            <a:r>
              <a:rPr lang="fr-FR" sz="1400" dirty="0"/>
              <a:t>d</a:t>
            </a:r>
            <a:r>
              <a:rPr lang="fr-FR" sz="1400" dirty="0" smtClean="0"/>
              <a:t>istribuer le calendrier pluriannuel de l’établissement ;</a:t>
            </a:r>
          </a:p>
          <a:p>
            <a:pPr marL="742950" lvl="1" indent="-285750" algn="just">
              <a:spcAft>
                <a:spcPts val="600"/>
              </a:spcAft>
              <a:buFont typeface="Arial" panose="020B0604020202020204" pitchFamily="34" charset="0"/>
              <a:buChar char="•"/>
            </a:pPr>
            <a:r>
              <a:rPr lang="fr-FR" sz="1400" dirty="0"/>
              <a:t>é</a:t>
            </a:r>
            <a:r>
              <a:rPr lang="fr-FR" sz="1400" dirty="0" smtClean="0"/>
              <a:t>changer </a:t>
            </a:r>
            <a:r>
              <a:rPr lang="fr-FR" sz="1400" dirty="0" smtClean="0"/>
              <a:t>et créer du lien avec les entreprises et les partenaires présents.</a:t>
            </a:r>
            <a:endParaRPr lang="fr-FR" sz="1400" dirty="0"/>
          </a:p>
          <a:p>
            <a:pPr marL="285750" indent="-285750" algn="just">
              <a:spcAft>
                <a:spcPts val="600"/>
              </a:spcAft>
              <a:buFont typeface="Wingdings" panose="05000000000000000000" pitchFamily="2" charset="2"/>
              <a:buChar char="Ø"/>
            </a:pPr>
            <a:endParaRPr lang="fr-FR" sz="1400" dirty="0" smtClean="0"/>
          </a:p>
          <a:p>
            <a:pPr marL="285750" indent="-285750" algn="just">
              <a:spcAft>
                <a:spcPts val="600"/>
              </a:spcAft>
              <a:buFont typeface="Wingdings" panose="05000000000000000000" pitchFamily="2" charset="2"/>
              <a:buChar char="Ø"/>
            </a:pPr>
            <a:r>
              <a:rPr lang="fr-FR" sz="1400" dirty="0" smtClean="0"/>
              <a:t>Tourné vers l’extérieur et dans une dynamique de digitalisation, </a:t>
            </a:r>
            <a:r>
              <a:rPr lang="fr-FR" sz="1400" i="1" dirty="0" smtClean="0"/>
              <a:t>l’ESID de Metz </a:t>
            </a:r>
            <a:r>
              <a:rPr lang="fr-FR" sz="1400" dirty="0" smtClean="0"/>
              <a:t>avait besoin d’un outil : </a:t>
            </a:r>
          </a:p>
          <a:p>
            <a:pPr marL="742950" lvl="1" indent="-285750" algn="just">
              <a:spcAft>
                <a:spcPts val="600"/>
              </a:spcAft>
              <a:buFont typeface="Arial" panose="020B0604020202020204" pitchFamily="34" charset="0"/>
              <a:buChar char="•"/>
            </a:pPr>
            <a:r>
              <a:rPr lang="fr-FR" sz="1400" dirty="0"/>
              <a:t>a</a:t>
            </a:r>
            <a:r>
              <a:rPr lang="fr-FR" sz="1400" dirty="0" smtClean="0"/>
              <a:t>ccessible aux invités, </a:t>
            </a:r>
            <a:r>
              <a:rPr lang="fr-FR" sz="1400" i="1" dirty="0" smtClean="0"/>
              <a:t>sans création de compte </a:t>
            </a:r>
            <a:r>
              <a:rPr lang="fr-FR" sz="1400" dirty="0" smtClean="0"/>
              <a:t>suite au scan du QR code ;</a:t>
            </a:r>
          </a:p>
          <a:p>
            <a:pPr marL="742950" lvl="1" indent="-285750" algn="just">
              <a:spcAft>
                <a:spcPts val="600"/>
              </a:spcAft>
              <a:buFont typeface="Arial" panose="020B0604020202020204" pitchFamily="34" charset="0"/>
              <a:buChar char="•"/>
            </a:pPr>
            <a:r>
              <a:rPr lang="fr-FR" sz="1400" dirty="0"/>
              <a:t>a</a:t>
            </a:r>
            <a:r>
              <a:rPr lang="fr-FR" sz="1400" dirty="0" smtClean="0"/>
              <a:t>ccessible sur </a:t>
            </a:r>
            <a:r>
              <a:rPr lang="fr-FR" sz="1400" i="1" dirty="0" smtClean="0"/>
              <a:t>internet</a:t>
            </a:r>
            <a:r>
              <a:rPr lang="fr-FR" sz="1400" dirty="0" smtClean="0"/>
              <a:t> ; </a:t>
            </a:r>
          </a:p>
          <a:p>
            <a:pPr marL="742950" lvl="1" indent="-285750" algn="just">
              <a:spcAft>
                <a:spcPts val="600"/>
              </a:spcAft>
              <a:buFont typeface="Arial" panose="020B0604020202020204" pitchFamily="34" charset="0"/>
              <a:buChar char="•"/>
            </a:pPr>
            <a:r>
              <a:rPr lang="fr-FR" sz="1400" dirty="0" smtClean="0"/>
              <a:t>assez performant pour héberger </a:t>
            </a:r>
          </a:p>
          <a:p>
            <a:pPr lvl="1" algn="just">
              <a:spcAft>
                <a:spcPts val="600"/>
              </a:spcAft>
            </a:pPr>
            <a:r>
              <a:rPr lang="fr-FR" sz="1400" dirty="0"/>
              <a:t> </a:t>
            </a:r>
            <a:r>
              <a:rPr lang="fr-FR" sz="1400" dirty="0" smtClean="0"/>
              <a:t>      un document </a:t>
            </a:r>
            <a:r>
              <a:rPr lang="fr-FR" sz="1400" i="1" dirty="0" smtClean="0"/>
              <a:t>lourd</a:t>
            </a:r>
            <a:r>
              <a:rPr lang="fr-FR" sz="1400" dirty="0" smtClean="0"/>
              <a:t>. </a:t>
            </a:r>
          </a:p>
        </p:txBody>
      </p:sp>
      <p:pic>
        <p:nvPicPr>
          <p:cNvPr id="3" name="Image 2"/>
          <p:cNvPicPr>
            <a:picLocks noChangeAspect="1"/>
          </p:cNvPicPr>
          <p:nvPr/>
        </p:nvPicPr>
        <p:blipFill rotWithShape="1">
          <a:blip r:embed="rId2" cstate="print">
            <a:extLst>
              <a:ext uri="{28A0092B-C50C-407E-A947-70E740481C1C}">
                <a14:useLocalDpi xmlns:a14="http://schemas.microsoft.com/office/drawing/2010/main" val="0"/>
              </a:ext>
            </a:extLst>
          </a:blip>
          <a:srcRect t="6448"/>
          <a:stretch/>
        </p:blipFill>
        <p:spPr>
          <a:xfrm>
            <a:off x="6304676" y="145331"/>
            <a:ext cx="2034395" cy="2873493"/>
          </a:xfrm>
          <a:prstGeom prst="rect">
            <a:avLst/>
          </a:prstGeom>
        </p:spPr>
      </p:pic>
      <p:sp>
        <p:nvSpPr>
          <p:cNvPr id="5" name="Rectangle 4"/>
          <p:cNvSpPr/>
          <p:nvPr/>
        </p:nvSpPr>
        <p:spPr>
          <a:xfrm>
            <a:off x="6185117" y="3035690"/>
            <a:ext cx="2245117" cy="430887"/>
          </a:xfrm>
          <a:prstGeom prst="rect">
            <a:avLst/>
          </a:prstGeom>
        </p:spPr>
        <p:txBody>
          <a:bodyPr wrap="square">
            <a:spAutoFit/>
          </a:bodyPr>
          <a:lstStyle/>
          <a:p>
            <a:pPr algn="ctr"/>
            <a:r>
              <a:rPr lang="fr-FR" sz="1100" dirty="0" smtClean="0"/>
              <a:t>Présentation du directeur de l’ESID. de Metz en disposition multiplex</a:t>
            </a:r>
            <a:endParaRPr lang="fr-FR" sz="1100" dirty="0"/>
          </a:p>
        </p:txBody>
      </p:sp>
      <p:sp>
        <p:nvSpPr>
          <p:cNvPr id="7" name="Rectangle 6"/>
          <p:cNvSpPr/>
          <p:nvPr/>
        </p:nvSpPr>
        <p:spPr>
          <a:xfrm>
            <a:off x="6216762" y="5505438"/>
            <a:ext cx="2245117" cy="430887"/>
          </a:xfrm>
          <a:prstGeom prst="rect">
            <a:avLst/>
          </a:prstGeom>
        </p:spPr>
        <p:txBody>
          <a:bodyPr wrap="square">
            <a:spAutoFit/>
          </a:bodyPr>
          <a:lstStyle/>
          <a:p>
            <a:pPr algn="ctr"/>
            <a:r>
              <a:rPr lang="fr-FR" sz="1100" dirty="0" smtClean="0"/>
              <a:t>Résultat landing page lors du scan du QR code. </a:t>
            </a:r>
            <a:endParaRPr lang="fr-FR" sz="1100" dirty="0"/>
          </a:p>
        </p:txBody>
      </p:sp>
      <p:pic>
        <p:nvPicPr>
          <p:cNvPr id="1026" name="Picture 2" descr="1ad10f900e54dfb8a3f73f8ce2b13a78669ec7da@zimbr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4312" y="3635943"/>
            <a:ext cx="2526729" cy="18526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2349" y="3889747"/>
            <a:ext cx="1267919" cy="1267919"/>
          </a:xfrm>
          <a:prstGeom prst="rect">
            <a:avLst/>
          </a:prstGeom>
        </p:spPr>
      </p:pic>
      <p:sp>
        <p:nvSpPr>
          <p:cNvPr id="8" name="Rectangle 7"/>
          <p:cNvSpPr/>
          <p:nvPr/>
        </p:nvSpPr>
        <p:spPr>
          <a:xfrm>
            <a:off x="489098" y="5037531"/>
            <a:ext cx="3039196" cy="523220"/>
          </a:xfrm>
          <a:prstGeom prst="rect">
            <a:avLst/>
          </a:prstGeom>
        </p:spPr>
        <p:txBody>
          <a:bodyPr wrap="square">
            <a:spAutoFit/>
          </a:bodyPr>
          <a:lstStyle/>
          <a:p>
            <a:pPr algn="just">
              <a:spcAft>
                <a:spcPts val="600"/>
              </a:spcAft>
            </a:pPr>
            <a:r>
              <a:rPr lang="fr-FR" sz="1400" i="1" dirty="0" smtClean="0"/>
              <a:t>L’ESID </a:t>
            </a:r>
            <a:r>
              <a:rPr lang="fr-FR" sz="1400" i="1" dirty="0"/>
              <a:t>de Toulon </a:t>
            </a:r>
            <a:r>
              <a:rPr lang="fr-FR" sz="1400" dirty="0"/>
              <a:t>a adhéré à cette démarche et a utilisé ce même procédé.</a:t>
            </a:r>
          </a:p>
        </p:txBody>
      </p:sp>
      <p:sp>
        <p:nvSpPr>
          <p:cNvPr id="11" name="Rectangle 10"/>
          <p:cNvSpPr/>
          <p:nvPr/>
        </p:nvSpPr>
        <p:spPr>
          <a:xfrm>
            <a:off x="3934898" y="5157666"/>
            <a:ext cx="1342171" cy="430887"/>
          </a:xfrm>
          <a:prstGeom prst="rect">
            <a:avLst/>
          </a:prstGeom>
        </p:spPr>
        <p:txBody>
          <a:bodyPr wrap="square">
            <a:spAutoFit/>
          </a:bodyPr>
          <a:lstStyle/>
          <a:p>
            <a:pPr algn="ctr"/>
            <a:r>
              <a:rPr lang="fr-FR" sz="1100" dirty="0" smtClean="0"/>
              <a:t>Le QR code de l’ESID de Metz</a:t>
            </a:r>
            <a:endParaRPr lang="fr-FR" sz="1100" dirty="0"/>
          </a:p>
        </p:txBody>
      </p:sp>
      <p:sp>
        <p:nvSpPr>
          <p:cNvPr id="9" name="Flèche droite 8"/>
          <p:cNvSpPr/>
          <p:nvPr/>
        </p:nvSpPr>
        <p:spPr bwMode="auto">
          <a:xfrm>
            <a:off x="5400501" y="4321795"/>
            <a:ext cx="504056" cy="360040"/>
          </a:xfrm>
          <a:prstGeom prst="rightArrow">
            <a:avLst/>
          </a:prstGeom>
          <a:solidFill>
            <a:schemeClr val="accent2">
              <a:lumMod val="40000"/>
              <a:lumOff val="60000"/>
            </a:schemeClr>
          </a:solidFill>
          <a:ln>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grpSp>
        <p:nvGrpSpPr>
          <p:cNvPr id="13" name="Groupe 12"/>
          <p:cNvGrpSpPr/>
          <p:nvPr/>
        </p:nvGrpSpPr>
        <p:grpSpPr>
          <a:xfrm>
            <a:off x="58167" y="5701394"/>
            <a:ext cx="936104" cy="666044"/>
            <a:chOff x="58167" y="5701394"/>
            <a:chExt cx="936104" cy="666044"/>
          </a:xfrm>
        </p:grpSpPr>
        <p:sp>
          <p:nvSpPr>
            <p:cNvPr id="14" name="Rectangle 13"/>
            <p:cNvSpPr/>
            <p:nvPr/>
          </p:nvSpPr>
          <p:spPr bwMode="auto">
            <a:xfrm>
              <a:off x="58167" y="5946535"/>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261" y="5701394"/>
              <a:ext cx="750689" cy="638085"/>
            </a:xfrm>
            <a:prstGeom prst="rect">
              <a:avLst/>
            </a:prstGeom>
          </p:spPr>
        </p:pic>
      </p:grpSp>
    </p:spTree>
    <p:extLst>
      <p:ext uri="{BB962C8B-B14F-4D97-AF65-F5344CB8AC3E}">
        <p14:creationId xmlns:p14="http://schemas.microsoft.com/office/powerpoint/2010/main" val="2437191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287933" y="145331"/>
            <a:ext cx="619268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fr-FR" altLang="fr-FR" sz="2800" b="1" dirty="0" smtClean="0">
                <a:latin typeface="Verdana" charset="0"/>
              </a:rPr>
              <a:t>L’innovation, </a:t>
            </a:r>
            <a:r>
              <a:rPr lang="fr-FR" altLang="fr-FR" sz="2800" b="1" dirty="0">
                <a:solidFill>
                  <a:srgbClr val="0070C0"/>
                </a:solidFill>
                <a:latin typeface="Verdana" charset="0"/>
              </a:rPr>
              <a:t>fruit d’une collaboration </a:t>
            </a:r>
            <a:r>
              <a:rPr lang="fr-FR" altLang="fr-FR" sz="2800" b="1" dirty="0" smtClean="0">
                <a:solidFill>
                  <a:srgbClr val="0070C0"/>
                </a:solidFill>
                <a:latin typeface="Verdana" charset="0"/>
              </a:rPr>
              <a:t>MINARM</a:t>
            </a:r>
            <a:endParaRPr lang="fr-FR" altLang="fr-FR" sz="1800" dirty="0">
              <a:solidFill>
                <a:srgbClr val="0070C0"/>
              </a:solidFill>
              <a:latin typeface="Verdana" charset="0"/>
            </a:endParaRPr>
          </a:p>
        </p:txBody>
      </p:sp>
      <p:sp>
        <p:nvSpPr>
          <p:cNvPr id="4" name="ZoneTexte 3"/>
          <p:cNvSpPr txBox="1"/>
          <p:nvPr/>
        </p:nvSpPr>
        <p:spPr>
          <a:xfrm>
            <a:off x="287933" y="1297459"/>
            <a:ext cx="5760639" cy="4585871"/>
          </a:xfrm>
          <a:prstGeom prst="rect">
            <a:avLst/>
          </a:prstGeom>
          <a:noFill/>
        </p:spPr>
        <p:txBody>
          <a:bodyPr wrap="square" rtlCol="0">
            <a:spAutoFit/>
          </a:bodyPr>
          <a:lstStyle/>
          <a:p>
            <a:pPr algn="just">
              <a:spcAft>
                <a:spcPts val="1200"/>
              </a:spcAft>
            </a:pPr>
            <a:r>
              <a:rPr lang="fr-FR" sz="1400" b="1" dirty="0" smtClean="0"/>
              <a:t>Problématique identifiée : </a:t>
            </a:r>
            <a:r>
              <a:rPr lang="fr-FR" sz="1400" dirty="0"/>
              <a:t>Comment hébergée et diffuser </a:t>
            </a:r>
            <a:r>
              <a:rPr lang="fr-FR" sz="1400" dirty="0" smtClean="0"/>
              <a:t>sur internet de la documentation transmise aux entreprises lors </a:t>
            </a:r>
            <a:r>
              <a:rPr lang="fr-FR" sz="1400" dirty="0"/>
              <a:t>des journées d’information </a:t>
            </a:r>
            <a:r>
              <a:rPr lang="fr-FR" sz="1400" dirty="0" smtClean="0"/>
              <a:t>aux entreprises</a:t>
            </a:r>
            <a:r>
              <a:rPr lang="fr-FR" sz="1400" dirty="0" smtClean="0">
                <a:solidFill>
                  <a:srgbClr val="00B050"/>
                </a:solidFill>
              </a:rPr>
              <a:t> </a:t>
            </a:r>
            <a:r>
              <a:rPr lang="fr-FR" sz="1400" dirty="0" smtClean="0"/>
              <a:t>organisées par les ESID de Metz et </a:t>
            </a:r>
            <a:r>
              <a:rPr lang="fr-FR" sz="1400" dirty="0" smtClean="0"/>
              <a:t>Toulon ?</a:t>
            </a:r>
            <a:endParaRPr lang="fr-FR" sz="1400" dirty="0" smtClean="0"/>
          </a:p>
          <a:p>
            <a:pPr algn="just">
              <a:spcAft>
                <a:spcPts val="600"/>
              </a:spcAft>
            </a:pPr>
            <a:r>
              <a:rPr lang="fr-FR" sz="1400" b="1" dirty="0"/>
              <a:t>É</a:t>
            </a:r>
            <a:r>
              <a:rPr lang="fr-FR" sz="1400" b="1" dirty="0" smtClean="0"/>
              <a:t>quipe projet : </a:t>
            </a:r>
          </a:p>
          <a:p>
            <a:pPr marL="742950" lvl="1" indent="-285750" algn="just">
              <a:spcAft>
                <a:spcPts val="300"/>
              </a:spcAft>
              <a:buFont typeface="Wingdings" panose="05000000000000000000" pitchFamily="2" charset="2"/>
              <a:buChar char="§"/>
            </a:pPr>
            <a:r>
              <a:rPr lang="fr-FR" sz="1400" dirty="0" smtClean="0"/>
              <a:t>Mme Elise BARBAT </a:t>
            </a:r>
            <a:r>
              <a:rPr lang="fr-FR" sz="1400" dirty="0" smtClean="0">
                <a:sym typeface="Symbol" panose="05050102010706020507" pitchFamily="18" charset="2"/>
              </a:rPr>
              <a:t></a:t>
            </a:r>
            <a:r>
              <a:rPr lang="fr-FR" sz="1400" dirty="0" smtClean="0"/>
              <a:t> </a:t>
            </a:r>
            <a:r>
              <a:rPr lang="fr-FR" sz="1400" dirty="0"/>
              <a:t>administratrice fonctionnel du Portail Infrastructure (SID</a:t>
            </a:r>
            <a:r>
              <a:rPr lang="fr-FR" sz="1400" dirty="0" smtClean="0"/>
              <a:t>) de Clade.net ;</a:t>
            </a:r>
          </a:p>
          <a:p>
            <a:pPr marL="742950" lvl="1" indent="-285750" algn="just">
              <a:spcAft>
                <a:spcPts val="300"/>
              </a:spcAft>
              <a:buFont typeface="Wingdings" panose="05000000000000000000" pitchFamily="2" charset="2"/>
              <a:buChar char="§"/>
            </a:pPr>
            <a:r>
              <a:rPr lang="fr-FR" sz="1400" dirty="0" smtClean="0"/>
              <a:t>Mme Olivia DEBISSCHOP </a:t>
            </a:r>
            <a:r>
              <a:rPr lang="fr-FR" sz="1400" dirty="0"/>
              <a:t>(ESID de Metz</a:t>
            </a:r>
            <a:r>
              <a:rPr lang="fr-FR" sz="1400" dirty="0" smtClean="0"/>
              <a:t>) </a:t>
            </a:r>
            <a:r>
              <a:rPr lang="fr-FR" sz="1400" dirty="0">
                <a:sym typeface="Symbol" panose="05050102010706020507" pitchFamily="18" charset="2"/>
              </a:rPr>
              <a:t></a:t>
            </a:r>
            <a:r>
              <a:rPr lang="fr-FR" sz="1400" dirty="0"/>
              <a:t> rédactrice du tutoriel de création d’un QR Code </a:t>
            </a:r>
            <a:r>
              <a:rPr lang="fr-FR" sz="1400" dirty="0" smtClean="0"/>
              <a:t>et chargée de déposer la documentation à diffuser</a:t>
            </a:r>
            <a:r>
              <a:rPr lang="fr-FR" sz="1400" dirty="0"/>
              <a:t> </a:t>
            </a:r>
            <a:r>
              <a:rPr lang="fr-FR" sz="1400" dirty="0" smtClean="0"/>
              <a:t>;</a:t>
            </a:r>
          </a:p>
          <a:p>
            <a:pPr marL="742950" lvl="1" indent="-285750" algn="just">
              <a:spcAft>
                <a:spcPts val="1200"/>
              </a:spcAft>
              <a:buFont typeface="Wingdings" panose="05000000000000000000" pitchFamily="2" charset="2"/>
              <a:buChar char="§"/>
            </a:pPr>
            <a:r>
              <a:rPr lang="fr-FR" sz="1400" dirty="0" smtClean="0"/>
              <a:t>Mme Barbara MORRAGLIA (ESID </a:t>
            </a:r>
            <a:r>
              <a:rPr lang="fr-FR" sz="1400" dirty="0"/>
              <a:t>de Toulon</a:t>
            </a:r>
            <a:r>
              <a:rPr lang="fr-FR" sz="1400" dirty="0" smtClean="0"/>
              <a:t>) </a:t>
            </a:r>
            <a:r>
              <a:rPr lang="fr-FR" sz="1400" dirty="0">
                <a:sym typeface="Symbol" panose="05050102010706020507" pitchFamily="18" charset="2"/>
              </a:rPr>
              <a:t></a:t>
            </a:r>
            <a:r>
              <a:rPr lang="fr-FR" sz="1400" dirty="0" smtClean="0"/>
              <a:t> </a:t>
            </a:r>
            <a:r>
              <a:rPr lang="fr-FR" sz="1400" dirty="0"/>
              <a:t>chargée de </a:t>
            </a:r>
            <a:r>
              <a:rPr lang="fr-FR" sz="1400" dirty="0" smtClean="0"/>
              <a:t>transmettre à l’administratrice la documentation à déposer sur le Portail infrastructure (SID).</a:t>
            </a:r>
            <a:endParaRPr lang="fr-FR" sz="1400" dirty="0"/>
          </a:p>
          <a:p>
            <a:pPr algn="just">
              <a:spcAft>
                <a:spcPts val="600"/>
              </a:spcAft>
            </a:pPr>
            <a:r>
              <a:rPr lang="fr-FR" sz="1400" b="1" dirty="0"/>
              <a:t>S</a:t>
            </a:r>
            <a:r>
              <a:rPr lang="fr-FR" sz="1400" b="1" dirty="0" smtClean="0"/>
              <a:t>olution proposée :</a:t>
            </a:r>
            <a:endParaRPr lang="fr-FR" sz="1400" dirty="0" smtClean="0"/>
          </a:p>
          <a:p>
            <a:pPr marL="742950" lvl="1" indent="-285750" algn="just">
              <a:spcAft>
                <a:spcPts val="600"/>
              </a:spcAft>
              <a:buFont typeface="Wingdings" panose="05000000000000000000" pitchFamily="2" charset="2"/>
              <a:buChar char="§"/>
            </a:pPr>
            <a:r>
              <a:rPr lang="fr-FR" sz="1400" dirty="0"/>
              <a:t>U</a:t>
            </a:r>
            <a:r>
              <a:rPr lang="fr-FR" sz="1400" dirty="0" smtClean="0"/>
              <a:t>tilisation </a:t>
            </a:r>
            <a:r>
              <a:rPr lang="fr-FR" sz="1400" dirty="0"/>
              <a:t>du </a:t>
            </a:r>
            <a:r>
              <a:rPr lang="fr-FR" sz="1400" i="1" dirty="0"/>
              <a:t>Portail Infrastructure (SID</a:t>
            </a:r>
            <a:r>
              <a:rPr lang="fr-FR" sz="1400" i="1" dirty="0" smtClean="0"/>
              <a:t>)</a:t>
            </a:r>
            <a:r>
              <a:rPr lang="fr-FR" sz="1400" dirty="0" smtClean="0"/>
              <a:t> </a:t>
            </a:r>
            <a:r>
              <a:rPr lang="fr-FR" sz="1400" dirty="0"/>
              <a:t>privilégié en raison de </a:t>
            </a:r>
            <a:r>
              <a:rPr lang="fr-FR" sz="1400" dirty="0" smtClean="0"/>
              <a:t>son périmètre d’emploi (documentaire) au </a:t>
            </a:r>
            <a:r>
              <a:rPr lang="fr-FR" sz="1400" dirty="0"/>
              <a:t>MINARM, son utilisation simple, sa capacité de </a:t>
            </a:r>
            <a:r>
              <a:rPr lang="fr-FR" sz="1400" dirty="0" smtClean="0"/>
              <a:t>stockage</a:t>
            </a:r>
            <a:r>
              <a:rPr lang="fr-FR" sz="1400" i="1" dirty="0" smtClean="0"/>
              <a:t>. En </a:t>
            </a:r>
            <a:r>
              <a:rPr lang="fr-FR" sz="1400" i="1" dirty="0"/>
              <a:t>production au </a:t>
            </a:r>
            <a:r>
              <a:rPr lang="fr-FR" sz="1400" i="1" dirty="0" smtClean="0"/>
              <a:t>SID, </a:t>
            </a:r>
            <a:r>
              <a:rPr lang="fr-FR" sz="1400" i="1" dirty="0"/>
              <a:t>septembre </a:t>
            </a:r>
            <a:r>
              <a:rPr lang="fr-FR" sz="1400" i="1" dirty="0" smtClean="0"/>
              <a:t>2020 </a:t>
            </a:r>
            <a:r>
              <a:rPr lang="fr-FR" sz="1400" dirty="0" smtClean="0"/>
              <a:t>;</a:t>
            </a:r>
            <a:endParaRPr lang="fr-FR" sz="1400" dirty="0"/>
          </a:p>
          <a:p>
            <a:pPr marL="742950" lvl="1" indent="-285750" algn="just">
              <a:spcAft>
                <a:spcPts val="600"/>
              </a:spcAft>
              <a:buFont typeface="Wingdings" panose="05000000000000000000" pitchFamily="2" charset="2"/>
              <a:buChar char="§"/>
            </a:pPr>
            <a:r>
              <a:rPr lang="fr-FR" sz="1400" dirty="0"/>
              <a:t>T</a:t>
            </a:r>
            <a:r>
              <a:rPr lang="fr-FR" sz="1400" dirty="0" smtClean="0"/>
              <a:t>utoriel de création de QR Code.</a:t>
            </a:r>
            <a:endParaRPr lang="fr-FR" sz="1400" dirty="0"/>
          </a:p>
        </p:txBody>
      </p:sp>
      <p:pic>
        <p:nvPicPr>
          <p:cNvPr id="3" name="Image 2"/>
          <p:cNvPicPr>
            <a:picLocks noChangeAspect="1"/>
          </p:cNvPicPr>
          <p:nvPr/>
        </p:nvPicPr>
        <p:blipFill rotWithShape="1">
          <a:blip r:embed="rId2" cstate="print">
            <a:extLst>
              <a:ext uri="{28A0092B-C50C-407E-A947-70E740481C1C}">
                <a14:useLocalDpi xmlns:a14="http://schemas.microsoft.com/office/drawing/2010/main" val="0"/>
              </a:ext>
            </a:extLst>
          </a:blip>
          <a:srcRect l="27231" r="16125" b="20"/>
          <a:stretch/>
        </p:blipFill>
        <p:spPr>
          <a:xfrm>
            <a:off x="6519359" y="-32120"/>
            <a:ext cx="2121404" cy="5616623"/>
          </a:xfrm>
          <a:prstGeom prst="rect">
            <a:avLst/>
          </a:prstGeom>
        </p:spPr>
      </p:pic>
      <p:grpSp>
        <p:nvGrpSpPr>
          <p:cNvPr id="6" name="Groupe 5"/>
          <p:cNvGrpSpPr/>
          <p:nvPr/>
        </p:nvGrpSpPr>
        <p:grpSpPr>
          <a:xfrm>
            <a:off x="58167" y="5701394"/>
            <a:ext cx="936104" cy="666044"/>
            <a:chOff x="58167" y="5701394"/>
            <a:chExt cx="936104" cy="666044"/>
          </a:xfrm>
        </p:grpSpPr>
        <p:sp>
          <p:nvSpPr>
            <p:cNvPr id="7" name="Rectangle 6"/>
            <p:cNvSpPr/>
            <p:nvPr/>
          </p:nvSpPr>
          <p:spPr bwMode="auto">
            <a:xfrm>
              <a:off x="58167" y="5946535"/>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261" y="5701394"/>
              <a:ext cx="750689" cy="638085"/>
            </a:xfrm>
            <a:prstGeom prst="rect">
              <a:avLst/>
            </a:prstGeom>
          </p:spPr>
        </p:pic>
      </p:grpSp>
    </p:spTree>
    <p:extLst>
      <p:ext uri="{BB962C8B-B14F-4D97-AF65-F5344CB8AC3E}">
        <p14:creationId xmlns:p14="http://schemas.microsoft.com/office/powerpoint/2010/main" val="1135872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413758" y="105267"/>
            <a:ext cx="513705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fr-FR" altLang="fr-FR" sz="2600" b="1" dirty="0" smtClean="0">
                <a:solidFill>
                  <a:srgbClr val="0070C0"/>
                </a:solidFill>
                <a:latin typeface="Verdana" charset="0"/>
              </a:rPr>
              <a:t>Les étapes de </a:t>
            </a:r>
            <a:r>
              <a:rPr lang="fr-FR" altLang="fr-FR" sz="2600" b="1" dirty="0" smtClean="0">
                <a:latin typeface="Verdana" charset="0"/>
              </a:rPr>
              <a:t>l’innovation</a:t>
            </a:r>
            <a:endParaRPr lang="fr-FR" altLang="fr-FR" sz="2600" dirty="0">
              <a:latin typeface="Verdana" charset="0"/>
            </a:endParaRPr>
          </a:p>
        </p:txBody>
      </p:sp>
      <p:sp>
        <p:nvSpPr>
          <p:cNvPr id="4" name="ZoneTexte 3"/>
          <p:cNvSpPr txBox="1"/>
          <p:nvPr/>
        </p:nvSpPr>
        <p:spPr>
          <a:xfrm>
            <a:off x="266110" y="778497"/>
            <a:ext cx="5132813" cy="2693045"/>
          </a:xfrm>
          <a:prstGeom prst="rect">
            <a:avLst/>
          </a:prstGeom>
          <a:noFill/>
        </p:spPr>
        <p:txBody>
          <a:bodyPr wrap="square" rtlCol="0">
            <a:spAutoFit/>
          </a:bodyPr>
          <a:lstStyle/>
          <a:p>
            <a:pPr marL="342900" indent="-342900" algn="just">
              <a:spcAft>
                <a:spcPts val="600"/>
              </a:spcAft>
              <a:buFont typeface="+mj-lt"/>
              <a:buAutoNum type="arabicPeriod"/>
            </a:pPr>
            <a:r>
              <a:rPr lang="fr-FR" sz="1400" dirty="0" smtClean="0"/>
              <a:t>L’administratrice du </a:t>
            </a:r>
            <a:r>
              <a:rPr lang="fr-FR" sz="1400" i="1" dirty="0" smtClean="0"/>
              <a:t>Portail infrastructure (SID)</a:t>
            </a:r>
            <a:r>
              <a:rPr lang="fr-FR" sz="1400" dirty="0" smtClean="0"/>
              <a:t> a créé un espace de capitalisation documentaire dédié aux journées entreprises en y associant deux dossiers (ESID MTZ et TLN, </a:t>
            </a:r>
            <a:r>
              <a:rPr lang="fr-FR" sz="1100" dirty="0" smtClean="0"/>
              <a:t>voir nota</a:t>
            </a:r>
            <a:r>
              <a:rPr lang="fr-FR" sz="1400" dirty="0" smtClean="0"/>
              <a:t>).</a:t>
            </a:r>
          </a:p>
          <a:p>
            <a:pPr marL="342900" indent="-342900" algn="just">
              <a:spcAft>
                <a:spcPts val="600"/>
              </a:spcAft>
              <a:buFont typeface="+mj-lt"/>
              <a:buAutoNum type="arabicPeriod"/>
            </a:pPr>
            <a:r>
              <a:rPr lang="fr-FR" sz="1400" dirty="0" smtClean="0"/>
              <a:t>L’ESID de Metz a déposé </a:t>
            </a:r>
            <a:r>
              <a:rPr lang="fr-FR" sz="1400" dirty="0"/>
              <a:t>l</a:t>
            </a:r>
            <a:r>
              <a:rPr lang="fr-FR" sz="1400" dirty="0" smtClean="0"/>
              <a:t>es </a:t>
            </a:r>
            <a:r>
              <a:rPr lang="fr-FR" sz="1400" dirty="0"/>
              <a:t>documents (</a:t>
            </a:r>
            <a:r>
              <a:rPr lang="fr-FR" sz="1400" dirty="0" smtClean="0"/>
              <a:t>non sensibles </a:t>
            </a:r>
            <a:r>
              <a:rPr lang="fr-FR" sz="1400" dirty="0"/>
              <a:t>et non </a:t>
            </a:r>
            <a:r>
              <a:rPr lang="fr-FR" sz="1400" dirty="0" smtClean="0"/>
              <a:t>protégés) </a:t>
            </a:r>
            <a:r>
              <a:rPr lang="fr-FR" sz="1400" dirty="0"/>
              <a:t>à diffuser aux entreprises </a:t>
            </a:r>
            <a:r>
              <a:rPr lang="fr-FR" sz="1400" dirty="0" smtClean="0"/>
              <a:t>dans </a:t>
            </a:r>
            <a:r>
              <a:rPr lang="fr-FR" sz="1400" dirty="0"/>
              <a:t>l’environnement de CLADE.net </a:t>
            </a:r>
            <a:r>
              <a:rPr lang="fr-FR" sz="1400" dirty="0" smtClean="0"/>
              <a:t>(projet piloté par la DMCA - RCP/DGA)</a:t>
            </a:r>
            <a:r>
              <a:rPr lang="fr-FR" sz="1400" dirty="0"/>
              <a:t>.</a:t>
            </a:r>
          </a:p>
          <a:p>
            <a:pPr marL="342900" indent="-342900" algn="just">
              <a:spcAft>
                <a:spcPts val="600"/>
              </a:spcAft>
              <a:buFont typeface="+mj-lt"/>
              <a:buAutoNum type="arabicPeriod"/>
            </a:pPr>
            <a:r>
              <a:rPr lang="fr-FR" sz="1400" dirty="0" smtClean="0"/>
              <a:t>Création </a:t>
            </a:r>
            <a:r>
              <a:rPr lang="fr-FR" sz="1400" dirty="0"/>
              <a:t>de </a:t>
            </a:r>
            <a:r>
              <a:rPr lang="fr-FR" sz="1400" dirty="0" smtClean="0"/>
              <a:t>QR code </a:t>
            </a:r>
            <a:r>
              <a:rPr lang="fr-FR" sz="1400" dirty="0"/>
              <a:t>pointant sur les notices </a:t>
            </a:r>
            <a:r>
              <a:rPr lang="fr-FR" sz="1400" dirty="0" smtClean="0"/>
              <a:t>associant </a:t>
            </a:r>
            <a:r>
              <a:rPr lang="fr-FR" sz="1400" dirty="0"/>
              <a:t>les </a:t>
            </a:r>
            <a:r>
              <a:rPr lang="fr-FR" sz="1400" dirty="0" smtClean="0"/>
              <a:t>documents.</a:t>
            </a:r>
          </a:p>
          <a:p>
            <a:pPr marL="342900" indent="-342900" algn="just">
              <a:spcAft>
                <a:spcPts val="1800"/>
              </a:spcAft>
              <a:buFont typeface="+mj-lt"/>
              <a:buAutoNum type="arabicPeriod"/>
            </a:pPr>
            <a:r>
              <a:rPr lang="fr-FR" sz="1400" dirty="0" smtClean="0"/>
              <a:t>Transmission des QR code aux entreprises présentes lors des journées organisées par l’ESID.</a:t>
            </a:r>
            <a:endParaRPr lang="fr-FR" sz="1400" dirty="0"/>
          </a:p>
        </p:txBody>
      </p:sp>
      <p:sp>
        <p:nvSpPr>
          <p:cNvPr id="2" name="Rectangle 1"/>
          <p:cNvSpPr/>
          <p:nvPr/>
        </p:nvSpPr>
        <p:spPr>
          <a:xfrm>
            <a:off x="413758" y="5415125"/>
            <a:ext cx="3960440" cy="261610"/>
          </a:xfrm>
          <a:prstGeom prst="rect">
            <a:avLst/>
          </a:prstGeom>
        </p:spPr>
        <p:txBody>
          <a:bodyPr wrap="square">
            <a:spAutoFit/>
          </a:bodyPr>
          <a:lstStyle/>
          <a:p>
            <a:r>
              <a:rPr lang="fr-FR" sz="1100" dirty="0" smtClean="0"/>
              <a:t>Nota : l’ESID de Toulon a sollicité l’administratrice (PDC oblige). </a:t>
            </a:r>
            <a:endParaRPr lang="fr-FR" sz="1100" dirty="0"/>
          </a:p>
        </p:txBody>
      </p:sp>
      <p:sp>
        <p:nvSpPr>
          <p:cNvPr id="3" name="Rectangle 2"/>
          <p:cNvSpPr/>
          <p:nvPr/>
        </p:nvSpPr>
        <p:spPr>
          <a:xfrm>
            <a:off x="290463" y="3741342"/>
            <a:ext cx="4822005" cy="1538883"/>
          </a:xfrm>
          <a:prstGeom prst="rect">
            <a:avLst/>
          </a:prstGeom>
        </p:spPr>
        <p:txBody>
          <a:bodyPr wrap="square">
            <a:spAutoFit/>
          </a:bodyPr>
          <a:lstStyle/>
          <a:p>
            <a:pPr algn="just">
              <a:spcAft>
                <a:spcPts val="600"/>
              </a:spcAft>
            </a:pPr>
            <a:r>
              <a:rPr lang="fr-FR" sz="1400" b="1" dirty="0"/>
              <a:t>Ces deux étapes furent réalisées : </a:t>
            </a:r>
          </a:p>
          <a:p>
            <a:pPr marL="285750" indent="-285750" algn="just">
              <a:spcAft>
                <a:spcPts val="600"/>
              </a:spcAft>
              <a:buFont typeface="Wingdings" panose="05000000000000000000" pitchFamily="2" charset="2"/>
              <a:buChar char="§"/>
            </a:pPr>
            <a:r>
              <a:rPr lang="fr-FR" sz="1400" dirty="0"/>
              <a:t>avec le soutien de l’administratrice fonctionnel CLADE du SID (attribution des droits de gestion, formation à l’indexation avec la transmission d’une </a:t>
            </a:r>
            <a:r>
              <a:rPr lang="fr-FR" sz="1400" dirty="0">
                <a:hlinkClick r:id="rId2"/>
              </a:rPr>
              <a:t>fiche d’aide</a:t>
            </a:r>
            <a:r>
              <a:rPr lang="fr-FR" sz="1400" dirty="0"/>
              <a:t> et d’un lien vers le </a:t>
            </a:r>
            <a:r>
              <a:rPr lang="fr-FR" sz="1400" dirty="0">
                <a:hlinkClick r:id="rId3"/>
              </a:rPr>
              <a:t>tutoriel vidéo</a:t>
            </a:r>
            <a:r>
              <a:rPr lang="fr-FR" sz="1400" dirty="0"/>
              <a:t>) ;</a:t>
            </a:r>
          </a:p>
          <a:p>
            <a:pPr marL="285750" indent="-285750" algn="just">
              <a:spcAft>
                <a:spcPts val="600"/>
              </a:spcAft>
              <a:buFont typeface="Wingdings" panose="05000000000000000000" pitchFamily="2" charset="2"/>
              <a:buChar char="§"/>
            </a:pPr>
            <a:r>
              <a:rPr lang="fr-FR" sz="1400" dirty="0"/>
              <a:t>Avec l’appui du </a:t>
            </a:r>
            <a:r>
              <a:rPr lang="fr-FR" sz="1400" dirty="0" smtClean="0">
                <a:hlinkClick r:id="rId4"/>
              </a:rPr>
              <a:t>tutoriel de création de QR code</a:t>
            </a:r>
            <a:r>
              <a:rPr lang="fr-FR" sz="1400" dirty="0" smtClean="0"/>
              <a:t>.</a:t>
            </a:r>
            <a:endParaRPr lang="fr-FR" sz="1400" dirty="0"/>
          </a:p>
        </p:txBody>
      </p:sp>
      <p:pic>
        <p:nvPicPr>
          <p:cNvPr id="6" name="Picture 2" descr="1ad10f900e54dfb8a3f73f8ce2b13a78669ec7da@zimb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4611" y="1982259"/>
            <a:ext cx="2292894" cy="1681179"/>
          </a:xfrm>
          <a:prstGeom prst="rect">
            <a:avLst/>
          </a:prstGeom>
          <a:noFill/>
          <a:ln w="9525">
            <a:solidFill>
              <a:schemeClr val="accent6">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5" name="Image 4"/>
          <p:cNvPicPr>
            <a:picLocks noChangeAspect="1"/>
          </p:cNvPicPr>
          <p:nvPr/>
        </p:nvPicPr>
        <p:blipFill>
          <a:blip r:embed="rId6"/>
          <a:stretch>
            <a:fillRect/>
          </a:stretch>
        </p:blipFill>
        <p:spPr>
          <a:xfrm>
            <a:off x="5504625" y="4133977"/>
            <a:ext cx="3052866" cy="1699986"/>
          </a:xfrm>
          <a:prstGeom prst="rect">
            <a:avLst/>
          </a:prstGeom>
          <a:ln>
            <a:solidFill>
              <a:schemeClr val="accent6">
                <a:lumMod val="60000"/>
                <a:lumOff val="40000"/>
              </a:schemeClr>
            </a:solidFill>
          </a:ln>
        </p:spPr>
      </p:pic>
      <p:sp>
        <p:nvSpPr>
          <p:cNvPr id="9" name="Flèche droite 8"/>
          <p:cNvSpPr/>
          <p:nvPr/>
        </p:nvSpPr>
        <p:spPr bwMode="auto">
          <a:xfrm rot="5400000">
            <a:off x="6864787" y="3697845"/>
            <a:ext cx="332543" cy="401725"/>
          </a:xfrm>
          <a:prstGeom prst="rightArrow">
            <a:avLst/>
          </a:prstGeom>
          <a:solidFill>
            <a:schemeClr val="accent2">
              <a:lumMod val="40000"/>
              <a:lumOff val="60000"/>
            </a:schemeClr>
          </a:solidFill>
          <a:ln>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sp>
        <p:nvSpPr>
          <p:cNvPr id="10" name="Flèche droite 9"/>
          <p:cNvSpPr/>
          <p:nvPr/>
        </p:nvSpPr>
        <p:spPr bwMode="auto">
          <a:xfrm rot="5400000">
            <a:off x="6864787" y="1546127"/>
            <a:ext cx="332543" cy="401725"/>
          </a:xfrm>
          <a:prstGeom prst="rightArrow">
            <a:avLst/>
          </a:prstGeom>
          <a:solidFill>
            <a:schemeClr val="accent2">
              <a:lumMod val="40000"/>
              <a:lumOff val="60000"/>
            </a:schemeClr>
          </a:solidFill>
          <a:ln>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pic>
        <p:nvPicPr>
          <p:cNvPr id="2050" name="Picture 2" descr="55900b2bd2db737af91c622aaeaa2eec74a07594@zimbra"/>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28526" y="148181"/>
            <a:ext cx="2405063" cy="1398038"/>
          </a:xfrm>
          <a:prstGeom prst="rect">
            <a:avLst/>
          </a:prstGeom>
          <a:noFill/>
          <a:ln w="9525">
            <a:solidFill>
              <a:schemeClr val="accent6">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8" name="Ellipse 7"/>
          <p:cNvSpPr/>
          <p:nvPr/>
        </p:nvSpPr>
        <p:spPr bwMode="auto">
          <a:xfrm>
            <a:off x="5635278" y="40308"/>
            <a:ext cx="436180" cy="39305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sp>
        <p:nvSpPr>
          <p:cNvPr id="13" name="Ellipse 12"/>
          <p:cNvSpPr/>
          <p:nvPr/>
        </p:nvSpPr>
        <p:spPr bwMode="auto">
          <a:xfrm>
            <a:off x="5660371" y="1817946"/>
            <a:ext cx="436180" cy="39305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sp>
        <p:nvSpPr>
          <p:cNvPr id="14" name="Ellipse 13"/>
          <p:cNvSpPr/>
          <p:nvPr/>
        </p:nvSpPr>
        <p:spPr bwMode="auto">
          <a:xfrm>
            <a:off x="5366093" y="3985330"/>
            <a:ext cx="436180" cy="39305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noFill/>
              </a:ln>
              <a:solidFill>
                <a:schemeClr val="tx1"/>
              </a:solidFill>
              <a:effectLst/>
              <a:latin typeface="Times"/>
            </a:endParaRPr>
          </a:p>
        </p:txBody>
      </p:sp>
      <p:sp>
        <p:nvSpPr>
          <p:cNvPr id="11" name="ZoneTexte 10"/>
          <p:cNvSpPr txBox="1"/>
          <p:nvPr/>
        </p:nvSpPr>
        <p:spPr>
          <a:xfrm>
            <a:off x="5697768" y="37151"/>
            <a:ext cx="432048" cy="400110"/>
          </a:xfrm>
          <a:prstGeom prst="rect">
            <a:avLst/>
          </a:prstGeom>
          <a:noFill/>
        </p:spPr>
        <p:txBody>
          <a:bodyPr wrap="square" rtlCol="0">
            <a:spAutoFit/>
          </a:bodyPr>
          <a:lstStyle/>
          <a:p>
            <a:r>
              <a:rPr lang="fr-FR" sz="2000" dirty="0" smtClean="0"/>
              <a:t>1</a:t>
            </a:r>
            <a:endParaRPr lang="fr-FR" sz="2000" dirty="0"/>
          </a:p>
        </p:txBody>
      </p:sp>
      <p:sp>
        <p:nvSpPr>
          <p:cNvPr id="16" name="ZoneTexte 15"/>
          <p:cNvSpPr txBox="1"/>
          <p:nvPr/>
        </p:nvSpPr>
        <p:spPr>
          <a:xfrm>
            <a:off x="5731998" y="1802180"/>
            <a:ext cx="432048" cy="400110"/>
          </a:xfrm>
          <a:prstGeom prst="rect">
            <a:avLst/>
          </a:prstGeom>
          <a:noFill/>
        </p:spPr>
        <p:txBody>
          <a:bodyPr wrap="square" rtlCol="0">
            <a:spAutoFit/>
          </a:bodyPr>
          <a:lstStyle/>
          <a:p>
            <a:r>
              <a:rPr lang="fr-FR" sz="2000" dirty="0" smtClean="0"/>
              <a:t>2</a:t>
            </a:r>
            <a:endParaRPr lang="fr-FR" sz="2000" dirty="0"/>
          </a:p>
        </p:txBody>
      </p:sp>
      <p:sp>
        <p:nvSpPr>
          <p:cNvPr id="17" name="ZoneTexte 16"/>
          <p:cNvSpPr txBox="1"/>
          <p:nvPr/>
        </p:nvSpPr>
        <p:spPr>
          <a:xfrm>
            <a:off x="5381608" y="4027968"/>
            <a:ext cx="432048" cy="307777"/>
          </a:xfrm>
          <a:prstGeom prst="rect">
            <a:avLst/>
          </a:prstGeom>
          <a:noFill/>
        </p:spPr>
        <p:txBody>
          <a:bodyPr wrap="square" rtlCol="0">
            <a:spAutoFit/>
          </a:bodyPr>
          <a:lstStyle/>
          <a:p>
            <a:r>
              <a:rPr lang="fr-FR" sz="1400" dirty="0" smtClean="0"/>
              <a:t>3-4</a:t>
            </a:r>
            <a:endParaRPr lang="fr-FR" sz="1400" dirty="0"/>
          </a:p>
        </p:txBody>
      </p:sp>
      <p:grpSp>
        <p:nvGrpSpPr>
          <p:cNvPr id="18" name="Groupe 17"/>
          <p:cNvGrpSpPr/>
          <p:nvPr/>
        </p:nvGrpSpPr>
        <p:grpSpPr>
          <a:xfrm>
            <a:off x="58167" y="5701394"/>
            <a:ext cx="936104" cy="666044"/>
            <a:chOff x="58167" y="5701394"/>
            <a:chExt cx="936104" cy="666044"/>
          </a:xfrm>
        </p:grpSpPr>
        <p:sp>
          <p:nvSpPr>
            <p:cNvPr id="19" name="Rectangle 18"/>
            <p:cNvSpPr/>
            <p:nvPr/>
          </p:nvSpPr>
          <p:spPr bwMode="auto">
            <a:xfrm>
              <a:off x="58167" y="5946535"/>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20" name="Imag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0261" y="5701394"/>
              <a:ext cx="750689" cy="638085"/>
            </a:xfrm>
            <a:prstGeom prst="rect">
              <a:avLst/>
            </a:prstGeom>
          </p:spPr>
        </p:pic>
      </p:grpSp>
    </p:spTree>
    <p:extLst>
      <p:ext uri="{BB962C8B-B14F-4D97-AF65-F5344CB8AC3E}">
        <p14:creationId xmlns:p14="http://schemas.microsoft.com/office/powerpoint/2010/main" val="4200982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290248" y="162098"/>
            <a:ext cx="71501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dirty="0" smtClean="0">
                <a:solidFill>
                  <a:srgbClr val="0070C0"/>
                </a:solidFill>
                <a:latin typeface="Verdana" charset="0"/>
              </a:rPr>
              <a:t>L’impact de </a:t>
            </a:r>
            <a:r>
              <a:rPr lang="fr-FR" altLang="fr-FR" sz="2800" b="1" dirty="0" smtClean="0">
                <a:latin typeface="Verdana" charset="0"/>
              </a:rPr>
              <a:t>l’innovation</a:t>
            </a:r>
            <a:endParaRPr lang="fr-FR" altLang="fr-FR" sz="1800" dirty="0">
              <a:latin typeface="Verdana" charset="0"/>
            </a:endParaRPr>
          </a:p>
        </p:txBody>
      </p:sp>
      <p:sp>
        <p:nvSpPr>
          <p:cNvPr id="4" name="ZoneTexte 3"/>
          <p:cNvSpPr txBox="1"/>
          <p:nvPr/>
        </p:nvSpPr>
        <p:spPr>
          <a:xfrm>
            <a:off x="188172" y="1571096"/>
            <a:ext cx="5400599" cy="1323439"/>
          </a:xfrm>
          <a:prstGeom prst="rect">
            <a:avLst/>
          </a:prstGeom>
          <a:noFill/>
        </p:spPr>
        <p:txBody>
          <a:bodyPr wrap="square" rtlCol="0">
            <a:spAutoFit/>
          </a:bodyPr>
          <a:lstStyle/>
          <a:p>
            <a:pPr marL="342900" indent="-342900" algn="just">
              <a:spcAft>
                <a:spcPts val="600"/>
              </a:spcAft>
              <a:buFont typeface="+mj-lt"/>
              <a:buAutoNum type="arabicPeriod"/>
            </a:pPr>
            <a:r>
              <a:rPr lang="fr-FR" sz="1400" dirty="0" smtClean="0"/>
              <a:t>Communication numérique en phase avec les actuels usages internet.</a:t>
            </a:r>
            <a:endParaRPr lang="fr-FR" sz="1400" dirty="0"/>
          </a:p>
          <a:p>
            <a:pPr marL="342900" indent="-342900" algn="just">
              <a:spcAft>
                <a:spcPts val="600"/>
              </a:spcAft>
              <a:buFont typeface="+mj-lt"/>
              <a:buAutoNum type="arabicPeriod"/>
            </a:pPr>
            <a:r>
              <a:rPr lang="fr-FR" sz="1400" dirty="0" smtClean="0"/>
              <a:t>Mise en œuvre efficiente d’un SI documentaire du MINARM</a:t>
            </a:r>
            <a:r>
              <a:rPr lang="fr-FR" sz="1400" dirty="0"/>
              <a:t>.</a:t>
            </a:r>
            <a:endParaRPr lang="fr-FR" sz="1400" dirty="0" smtClean="0"/>
          </a:p>
          <a:p>
            <a:pPr marL="342900" indent="-342900" algn="just">
              <a:spcAft>
                <a:spcPts val="600"/>
              </a:spcAft>
              <a:buFont typeface="+mj-lt"/>
              <a:buAutoNum type="arabicPeriod"/>
            </a:pPr>
            <a:r>
              <a:rPr lang="fr-FR" sz="1400" dirty="0"/>
              <a:t>A</a:t>
            </a:r>
            <a:r>
              <a:rPr lang="fr-FR" sz="1400" dirty="0" smtClean="0"/>
              <a:t>ccompagnement </a:t>
            </a:r>
            <a:r>
              <a:rPr lang="fr-FR" sz="1400" i="1" dirty="0" smtClean="0"/>
              <a:t>light </a:t>
            </a:r>
            <a:r>
              <a:rPr lang="fr-FR" sz="1400" dirty="0" smtClean="0"/>
              <a:t>des futurs diffuseurs (formation indexation </a:t>
            </a:r>
            <a:r>
              <a:rPr lang="fr-FR" sz="1400" dirty="0"/>
              <a:t>+ création des QR </a:t>
            </a:r>
            <a:r>
              <a:rPr lang="fr-FR" sz="1400" dirty="0" smtClean="0"/>
              <a:t>code estimé </a:t>
            </a:r>
            <a:r>
              <a:rPr lang="fr-FR" sz="1400" dirty="0"/>
              <a:t>à </a:t>
            </a:r>
            <a:r>
              <a:rPr lang="fr-FR" sz="1400" dirty="0" smtClean="0"/>
              <a:t>1h </a:t>
            </a:r>
            <a:r>
              <a:rPr lang="fr-FR" sz="1200" dirty="0">
                <a:solidFill>
                  <a:srgbClr val="000000"/>
                </a:solidFill>
              </a:rPr>
              <a:t>voir nota</a:t>
            </a:r>
            <a:r>
              <a:rPr lang="fr-FR" sz="1400" dirty="0" smtClean="0"/>
              <a:t>).</a:t>
            </a:r>
          </a:p>
        </p:txBody>
      </p:sp>
      <p:sp>
        <p:nvSpPr>
          <p:cNvPr id="5" name="Text Box 4"/>
          <p:cNvSpPr txBox="1">
            <a:spLocks noChangeArrowheads="1"/>
          </p:cNvSpPr>
          <p:nvPr/>
        </p:nvSpPr>
        <p:spPr bwMode="auto">
          <a:xfrm>
            <a:off x="141449" y="3296303"/>
            <a:ext cx="568307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fr-FR" altLang="fr-FR" sz="1600" b="1" dirty="0" smtClean="0">
                <a:solidFill>
                  <a:srgbClr val="0070C0"/>
                </a:solidFill>
                <a:latin typeface="Verdana" charset="0"/>
              </a:rPr>
              <a:t>Elargir les perspectives d’emploi </a:t>
            </a:r>
            <a:r>
              <a:rPr lang="fr-FR" altLang="fr-FR" sz="1600" b="1" dirty="0" smtClean="0">
                <a:solidFill>
                  <a:srgbClr val="626464"/>
                </a:solidFill>
                <a:latin typeface="Verdana" charset="0"/>
              </a:rPr>
              <a:t>de l’innovation </a:t>
            </a:r>
            <a:endParaRPr lang="fr-FR" altLang="fr-FR" sz="1600" dirty="0">
              <a:latin typeface="Verdana" charset="0"/>
            </a:endParaRPr>
          </a:p>
        </p:txBody>
      </p:sp>
      <p:sp>
        <p:nvSpPr>
          <p:cNvPr id="6" name="ZoneTexte 5"/>
          <p:cNvSpPr txBox="1"/>
          <p:nvPr/>
        </p:nvSpPr>
        <p:spPr>
          <a:xfrm>
            <a:off x="628851" y="3736896"/>
            <a:ext cx="4708273" cy="954107"/>
          </a:xfrm>
          <a:prstGeom prst="rect">
            <a:avLst/>
          </a:prstGeom>
          <a:noFill/>
        </p:spPr>
        <p:txBody>
          <a:bodyPr wrap="square" rtlCol="0">
            <a:spAutoFit/>
          </a:bodyPr>
          <a:lstStyle/>
          <a:p>
            <a:pPr>
              <a:spcAft>
                <a:spcPts val="600"/>
              </a:spcAft>
            </a:pPr>
            <a:r>
              <a:rPr lang="fr-FR" sz="1400" dirty="0" smtClean="0"/>
              <a:t>Partage facilité de documents, via des QR codes, avec </a:t>
            </a:r>
            <a:r>
              <a:rPr lang="fr-FR" sz="1400" dirty="0"/>
              <a:t>des </a:t>
            </a:r>
            <a:r>
              <a:rPr lang="fr-FR" sz="1400" dirty="0" smtClean="0"/>
              <a:t>organismes (DGAC STAC, SNIA) et des entreprises sachant que des droits de consultation peuvent être facilement mis en œuvre dans CLADE.net.</a:t>
            </a:r>
          </a:p>
        </p:txBody>
      </p:sp>
      <p:sp>
        <p:nvSpPr>
          <p:cNvPr id="7" name="Rectangle 6"/>
          <p:cNvSpPr/>
          <p:nvPr/>
        </p:nvSpPr>
        <p:spPr>
          <a:xfrm>
            <a:off x="1040578" y="5515648"/>
            <a:ext cx="3600400" cy="430887"/>
          </a:xfrm>
          <a:prstGeom prst="rect">
            <a:avLst/>
          </a:prstGeom>
        </p:spPr>
        <p:txBody>
          <a:bodyPr wrap="square">
            <a:spAutoFit/>
          </a:bodyPr>
          <a:lstStyle/>
          <a:p>
            <a:pPr algn="ctr"/>
            <a:r>
              <a:rPr lang="fr-FR" sz="1100" dirty="0" smtClean="0"/>
              <a:t>Nota : </a:t>
            </a:r>
            <a:r>
              <a:rPr lang="fr-FR" sz="1100" dirty="0" smtClean="0">
                <a:solidFill>
                  <a:srgbClr val="FF0000"/>
                </a:solidFill>
              </a:rPr>
              <a:t>sous réserve de déjà disposer d’un portail CLADE.net </a:t>
            </a:r>
            <a:r>
              <a:rPr lang="fr-FR" sz="1100" dirty="0">
                <a:solidFill>
                  <a:srgbClr val="FF0000"/>
                </a:solidFill>
              </a:rPr>
              <a:t>et du </a:t>
            </a:r>
            <a:r>
              <a:rPr lang="fr-FR" sz="1100" dirty="0" smtClean="0">
                <a:solidFill>
                  <a:srgbClr val="FF0000"/>
                </a:solidFill>
              </a:rPr>
              <a:t>niveau de sensibilité du document. </a:t>
            </a:r>
            <a:endParaRPr lang="fr-FR" sz="1100" dirty="0">
              <a:solidFill>
                <a:srgbClr val="FF0000"/>
              </a:solidFill>
            </a:endParaRPr>
          </a:p>
        </p:txBody>
      </p:sp>
      <p:sp>
        <p:nvSpPr>
          <p:cNvPr id="8" name="Text Box 4"/>
          <p:cNvSpPr txBox="1">
            <a:spLocks noChangeArrowheads="1"/>
          </p:cNvSpPr>
          <p:nvPr/>
        </p:nvSpPr>
        <p:spPr bwMode="auto">
          <a:xfrm>
            <a:off x="141449" y="1123342"/>
            <a:ext cx="549404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fr-FR" altLang="fr-FR" sz="1600" b="1" dirty="0" smtClean="0">
                <a:solidFill>
                  <a:srgbClr val="626464"/>
                </a:solidFill>
                <a:latin typeface="Verdana" charset="0"/>
              </a:rPr>
              <a:t>Opportunités MINARM grâce à l’innovation </a:t>
            </a:r>
            <a:endParaRPr lang="fr-FR" altLang="fr-FR" sz="1600" dirty="0">
              <a:latin typeface="Verdana" charset="0"/>
            </a:endParaRPr>
          </a:p>
        </p:txBody>
      </p:sp>
      <p:grpSp>
        <p:nvGrpSpPr>
          <p:cNvPr id="9" name="Groupe 8"/>
          <p:cNvGrpSpPr/>
          <p:nvPr/>
        </p:nvGrpSpPr>
        <p:grpSpPr>
          <a:xfrm>
            <a:off x="58167" y="5701394"/>
            <a:ext cx="936104" cy="666044"/>
            <a:chOff x="58167" y="5701394"/>
            <a:chExt cx="936104" cy="666044"/>
          </a:xfrm>
        </p:grpSpPr>
        <p:sp>
          <p:nvSpPr>
            <p:cNvPr id="10" name="Rectangle 9"/>
            <p:cNvSpPr/>
            <p:nvPr/>
          </p:nvSpPr>
          <p:spPr bwMode="auto">
            <a:xfrm>
              <a:off x="58167" y="5946535"/>
              <a:ext cx="936104" cy="420903"/>
            </a:xfrm>
            <a:prstGeom prst="rect">
              <a:avLst/>
            </a:prstGeom>
            <a:ln>
              <a:headEnd type="none" w="med" len="med"/>
              <a:tailEnd type="none" w="med" len="med"/>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smtClean="0">
                <a:ln>
                  <a:solidFill>
                    <a:schemeClr val="bg1"/>
                  </a:solidFill>
                </a:ln>
                <a:solidFill>
                  <a:schemeClr val="bg1"/>
                </a:solidFill>
                <a:effectLst/>
                <a:latin typeface="Times"/>
              </a:endParaRPr>
            </a:p>
          </p:txBody>
        </p:sp>
        <p:pic>
          <p:nvPicPr>
            <p:cNvPr id="11"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261" y="5701394"/>
              <a:ext cx="750689" cy="638085"/>
            </a:xfrm>
            <a:prstGeom prst="rect">
              <a:avLst/>
            </a:prstGeom>
          </p:spPr>
        </p:pic>
      </p:gr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l="36667" r="34999"/>
          <a:stretch/>
        </p:blipFill>
        <p:spPr>
          <a:xfrm>
            <a:off x="6264597" y="0"/>
            <a:ext cx="2376166" cy="5590853"/>
          </a:xfrm>
          <a:prstGeom prst="rect">
            <a:avLst/>
          </a:prstGeom>
        </p:spPr>
      </p:pic>
    </p:spTree>
    <p:extLst>
      <p:ext uri="{BB962C8B-B14F-4D97-AF65-F5344CB8AC3E}">
        <p14:creationId xmlns:p14="http://schemas.microsoft.com/office/powerpoint/2010/main" val="1688432061"/>
      </p:ext>
    </p:extLst>
  </p:cSld>
  <p:clrMapOvr>
    <a:masterClrMapping/>
  </p:clrMapOvr>
  <p:timing>
    <p:tnLst>
      <p:par>
        <p:cTn id="1" dur="indefinite" restart="never" nodeType="tmRoot"/>
      </p:par>
    </p:tnLst>
  </p:timing>
</p:sld>
</file>

<file path=ppt/theme/theme1.xml><?xml version="1.0" encoding="utf-8"?>
<a:theme xmlns:a="http://schemas.openxmlformats.org/drawingml/2006/main" name="TMPL_Pre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altLang="fr-FR" sz="2400" b="0" i="0" u="none" strike="noStrike" cap="none" normalizeH="0" baseline="0" smtClean="0">
            <a:ln>
              <a:noFill/>
            </a:ln>
            <a:solidFill>
              <a:schemeClr val="tx1"/>
            </a:solidFill>
            <a:effectLst/>
            <a:latin typeface="Times"/>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altLang="fr-FR" sz="2400" b="0" i="0" u="none" strike="noStrike" cap="none" normalizeH="0" baseline="0" smtClean="0">
            <a:ln>
              <a:noFill/>
            </a:ln>
            <a:solidFill>
              <a:schemeClr val="tx1"/>
            </a:solidFill>
            <a:effectLst/>
            <a:latin typeface="Times"/>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p:Policy xmlns:p="office.server.policy" id="" local="true">
  <p:Name>Présentation</p:Name>
  <p:Description/>
  <p:Statement/>
  <p:PolicyItems>
    <p:PolicyItem featureId="Microsoft.Office.RecordsManagement.PolicyFeatures.PolicyLabel" staticId="0x010100481C8D3163CD4041AA57F2FF5E48F60F030004A31EE321985741AF09742ACF383B0D|645055149" UniqueId="1d08487e-d926-41a7-ac66-633be47fa9b8">
      <p:Name>Étiquettes</p:Name>
      <p:Description>Génère des étiquettes pouvant être insérées dans les documents Microsoft Office afin de vous assurer que les propriétés du document ou d'autres informations importantes apparaissent lors de l'impression des documents. Les étiquettes peuvent également être utilisées pour rechercher Il est également possible de rechercher des documents.</p:Description>
      <p:CustomData>
        <label>
          <properties>
            <justification>Left</justification>
            <fontsize>8</fontsize>
          </properties>
          <segment type="literal">Version : </segment>
          <segment type="metadata">_UIVersionString</segment>
        </label>
      </p:CustomData>
    </p:PolicyItem>
  </p:PolicyItems>
</p:Policy>
</file>

<file path=customXml/item3.xml><?xml version="1.0" encoding="utf-8"?>
<ct:contentTypeSchema xmlns:ct="http://schemas.microsoft.com/office/2006/metadata/contentType" xmlns:ma="http://schemas.microsoft.com/office/2006/metadata/properties/metaAttributes" ct:_="" ma:_="" ma:contentTypeName="Présentation" ma:contentTypeID="0x010100481C8D3163CD4041AA57F2FF5E48F60F030004A31EE321985741AF09742ACF383B0D" ma:contentTypeVersion="11" ma:contentTypeDescription="" ma:contentTypeScope="" ma:versionID="396b36107625190be41da2a4f4880d3b">
  <xsd:schema xmlns:xsd="http://www.w3.org/2001/XMLSchema" xmlns:xs="http://www.w3.org/2001/XMLSchema" xmlns:p="http://schemas.microsoft.com/office/2006/metadata/properties" xmlns:ns1="http://schemas.microsoft.com/sharepoint/v3" xmlns:ns2="acbd7fdd-5adc-4ec5-b0df-8ac8708d03ce" xmlns:ns3="2c50dde5-1e63-47db-befc-3883597ff623" targetNamespace="http://schemas.microsoft.com/office/2006/metadata/properties" ma:root="true" ma:fieldsID="4532209934257f989e3917d67859e9ee" ns1:_="" ns2:_="" ns3:_="">
    <xsd:import namespace="http://schemas.microsoft.com/sharepoint/v3"/>
    <xsd:import namespace="acbd7fdd-5adc-4ec5-b0df-8ac8708d03ce"/>
    <xsd:import namespace="2c50dde5-1e63-47db-befc-3883597ff623"/>
    <xsd:element name="properties">
      <xsd:complexType>
        <xsd:sequence>
          <xsd:element name="documentManagement">
            <xsd:complexType>
              <xsd:all>
                <xsd:element ref="ns2:Titre_Doc"/>
                <xsd:element ref="ns2:Description_x0020_document" minOccurs="0"/>
                <xsd:element ref="ns2:Projet_x0020_-_x0020_Thème" minOccurs="0"/>
                <xsd:element ref="ns2:Document_x0020_externe" minOccurs="0"/>
                <xsd:element ref="ns2:Identifiant_x0020_externe" minOccurs="0"/>
                <xsd:element ref="ns2:TaxCatchAll" minOccurs="0"/>
                <xsd:element ref="ns2:TaxCatchAllLabel" minOccurs="0"/>
                <xsd:element ref="ns2:mbdb3b9e255b4ee884e1a47f77bbe90a" minOccurs="0"/>
                <xsd:element ref="ns2:n1c1cc5d467b4ea4863763760045208e" minOccurs="0"/>
                <xsd:element ref="ns2:a7d855b89c634fd3a72240b26398e8f5" minOccurs="0"/>
                <xsd:element ref="ns2:a021626fb9644238b8eccc56df63e940" minOccurs="0"/>
                <xsd:element ref="ns2:fa191bb1d72b43bab5e59c285e6c4dc5" minOccurs="0"/>
                <xsd:element ref="ns1:_dlc_Exempt" minOccurs="0"/>
                <xsd:element ref="ns3:DLCPolicyLabelValue" minOccurs="0"/>
                <xsd:element ref="ns3:DLCPolicyLabelClientValue" minOccurs="0"/>
                <xsd:element ref="ns3:DLCPolicyLabelLock" minOccurs="0"/>
                <xsd:element ref="ns2:Version_x0020_du_x0020_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25" nillable="true" ma:displayName="Exempt de la stratégie"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cbd7fdd-5adc-4ec5-b0df-8ac8708d03ce" elementFormDefault="qualified">
    <xsd:import namespace="http://schemas.microsoft.com/office/2006/documentManagement/types"/>
    <xsd:import namespace="http://schemas.microsoft.com/office/infopath/2007/PartnerControls"/>
    <xsd:element name="Titre_Doc" ma:index="1" ma:displayName="Titre_Doc" ma:internalName="Titre_Doc">
      <xsd:simpleType>
        <xsd:restriction base="dms:Text">
          <xsd:maxLength value="255"/>
        </xsd:restriction>
      </xsd:simpleType>
    </xsd:element>
    <xsd:element name="Description_x0020_document" ma:index="2" nillable="true" ma:displayName="Description document" ma:internalName="Description_x0020_document">
      <xsd:simpleType>
        <xsd:restriction base="dms:Note">
          <xsd:maxLength value="255"/>
        </xsd:restriction>
      </xsd:simpleType>
    </xsd:element>
    <xsd:element name="Projet_x0020_-_x0020_Thème" ma:index="7" nillable="true" ma:displayName="Item projet - thème" ma:description="Item du projet ou du thème" ma:internalName="Projet_x0020__x002d__x0020_Th_x00e8_me">
      <xsd:simpleType>
        <xsd:restriction base="dms:Text">
          <xsd:maxLength value="255"/>
        </xsd:restriction>
      </xsd:simpleType>
    </xsd:element>
    <xsd:element name="Document_x0020_externe" ma:index="8" nillable="true" ma:displayName="Document externe" ma:default="0" ma:internalName="Document_x0020_externe">
      <xsd:simpleType>
        <xsd:restriction base="dms:Boolean"/>
      </xsd:simpleType>
    </xsd:element>
    <xsd:element name="Identifiant_x0020_externe" ma:index="9" nillable="true" ma:displayName="Identifiant externe" ma:description="Code ou identifiant d’un document dans son système d'origine" ma:internalName="Identifiant_x0020_externe">
      <xsd:simpleType>
        <xsd:restriction base="dms:Text">
          <xsd:maxLength value="255"/>
        </xsd:restriction>
      </xsd:simpleType>
    </xsd:element>
    <xsd:element name="TaxCatchAll" ma:index="11" nillable="true" ma:displayName="Taxonomy Catch All Column" ma:hidden="true" ma:list="{0212791d-e2c1-468d-a5ad-172e8dec957e}" ma:internalName="TaxCatchAll" ma:showField="CatchAllData" ma:web="acbd7fdd-5adc-4ec5-b0df-8ac8708d03ce">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0212791d-e2c1-468d-a5ad-172e8dec957e}" ma:internalName="TaxCatchAllLabel" ma:readOnly="true" ma:showField="CatchAllDataLabel" ma:web="acbd7fdd-5adc-4ec5-b0df-8ac8708d03ce">
      <xsd:complexType>
        <xsd:complexContent>
          <xsd:extension base="dms:MultiChoiceLookup">
            <xsd:sequence>
              <xsd:element name="Value" type="dms:Lookup" maxOccurs="unbounded" minOccurs="0" nillable="true"/>
            </xsd:sequence>
          </xsd:extension>
        </xsd:complexContent>
      </xsd:complexType>
    </xsd:element>
    <xsd:element name="mbdb3b9e255b4ee884e1a47f77bbe90a" ma:index="14" nillable="true" ma:taxonomy="true" ma:internalName="mbdb3b9e255b4ee884e1a47f77bbe90a" ma:taxonomyFieldName="Mots_x002d_cl_x00e9_s" ma:displayName="Mots-clés" ma:default="" ma:fieldId="{6bdb3b9e-255b-4ee8-84e1-a47f77bbe90a}" ma:taxonomyMulti="true" ma:sspId="54843339-79c1-4c32-8cde-95bc3b6485f5" ma:termSetId="b4ce6f55-b410-4518-b408-b042b959bc1d" ma:anchorId="00000000-0000-0000-0000-000000000000" ma:open="false" ma:isKeyword="false">
      <xsd:complexType>
        <xsd:sequence>
          <xsd:element ref="pc:Terms" minOccurs="0" maxOccurs="1"/>
        </xsd:sequence>
      </xsd:complexType>
    </xsd:element>
    <xsd:element name="n1c1cc5d467b4ea4863763760045208e" ma:index="16" ma:taxonomy="true" ma:internalName="n1c1cc5d467b4ea4863763760045208e" ma:taxonomyFieldName="Protection" ma:displayName="Protection" ma:default="399;#NP|cadf651c-c981-4cf9-9c64-0ba779488b3c" ma:fieldId="{71c1cc5d-467b-4ea4-8637-63760045208e}" ma:sspId="54843339-79c1-4c32-8cde-95bc3b6485f5" ma:termSetId="96b5afae-ce68-487b-a960-ec0d30df3083" ma:anchorId="00000000-0000-0000-0000-000000000000" ma:open="false" ma:isKeyword="false">
      <xsd:complexType>
        <xsd:sequence>
          <xsd:element ref="pc:Terms" minOccurs="0" maxOccurs="1"/>
        </xsd:sequence>
      </xsd:complexType>
    </xsd:element>
    <xsd:element name="a7d855b89c634fd3a72240b26398e8f5" ma:index="21" nillable="true" ma:taxonomy="true" ma:internalName="a7d855b89c634fd3a72240b26398e8f5" ma:taxonomyFieldName="Projet_x0020__x002d__x0020_Th_x00e8_me1" ma:displayName="Projet - Thème" ma:default="" ma:fieldId="{a7d855b8-9c63-4fd3-a722-40b26398e8f5}" ma:sspId="54843339-79c1-4c32-8cde-95bc3b6485f5" ma:termSetId="3b864cc6-eb92-4ae5-a3f1-e02abe29367f" ma:anchorId="00000000-0000-0000-0000-000000000000" ma:open="false" ma:isKeyword="false">
      <xsd:complexType>
        <xsd:sequence>
          <xsd:element ref="pc:Terms" minOccurs="0" maxOccurs="1"/>
        </xsd:sequence>
      </xsd:complexType>
    </xsd:element>
    <xsd:element name="a021626fb9644238b8eccc56df63e940" ma:index="23" nillable="true" ma:taxonomy="true" ma:internalName="a021626fb9644238b8eccc56df63e940" ma:taxonomyFieldName="Type_x0020_mod_x00e8_le" ma:displayName="Type modèle" ma:default="" ma:fieldId="{a021626f-b964-4238-b8ec-cc56df63e940}" ma:sspId="54843339-79c1-4c32-8cde-95bc3b6485f5" ma:termSetId="aa4d3913-6979-4a12-b2fc-755b80a7fae4" ma:anchorId="00000000-0000-0000-0000-000000000000" ma:open="false" ma:isKeyword="false">
      <xsd:complexType>
        <xsd:sequence>
          <xsd:element ref="pc:Terms" minOccurs="0" maxOccurs="1"/>
        </xsd:sequence>
      </xsd:complexType>
    </xsd:element>
    <xsd:element name="fa191bb1d72b43bab5e59c285e6c4dc5" ma:index="24" ma:taxonomy="true" ma:internalName="fa191bb1d72b43bab5e59c285e6c4dc5" ma:taxonomyFieldName="Nature" ma:displayName="Nature" ma:default="" ma:fieldId="{fa191bb1-d72b-43ba-b5e5-9c285e6c4dc5}" ma:sspId="54843339-79c1-4c32-8cde-95bc3b6485f5" ma:termSetId="fad0c9df-3817-471f-8402-8f1759933602" ma:anchorId="00000000-0000-0000-0000-000000000000" ma:open="false" ma:isKeyword="false">
      <xsd:complexType>
        <xsd:sequence>
          <xsd:element ref="pc:Terms" minOccurs="0" maxOccurs="1"/>
        </xsd:sequence>
      </xsd:complexType>
    </xsd:element>
    <xsd:element name="Version_x0020_du_x0020_document" ma:index="29" nillable="true" ma:displayName="Version du document" ma:internalName="Version_x0020_du_x0020_document"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c50dde5-1e63-47db-befc-3883597ff623" elementFormDefault="qualified">
    <xsd:import namespace="http://schemas.microsoft.com/office/2006/documentManagement/types"/>
    <xsd:import namespace="http://schemas.microsoft.com/office/infopath/2007/PartnerControls"/>
    <xsd:element name="DLCPolicyLabelValue" ma:index="26" nillable="true" ma:displayName="Étiquette" ma:description="Stocke la valeur actuelle de l’intitulé." ma:internalName="DLCPolicyLabelValue" ma:readOnly="true">
      <xsd:simpleType>
        <xsd:restriction base="dms:Note">
          <xsd:maxLength value="255"/>
        </xsd:restriction>
      </xsd:simpleType>
    </xsd:element>
    <xsd:element name="DLCPolicyLabelClientValue" ma:index="27" nillable="true" ma:displayName="Valeur d'intitulé client" ma:description="Stocke la dernière valeur d'intitulé calculée sur le client." ma:hidden="true" ma:internalName="DLCPolicyLabelClientValue" ma:readOnly="false">
      <xsd:simpleType>
        <xsd:restriction base="dms:Note"/>
      </xsd:simpleType>
    </xsd:element>
    <xsd:element name="DLCPolicyLabelLock" ma:index="28" nillable="true" ma:displayName="Intitulé verrouillé" ma:description="Indique si l'intitulé doit être mis à jour en cas de modification des propriétés de l'élément." ma:hidden="true" ma:internalName="DLCPolicyLabelLock"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Type de contenu"/>
        <xsd:element ref="dc:title" minOccurs="0" maxOccurs="1"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CatchAll xmlns="acbd7fdd-5adc-4ec5-b0df-8ac8708d03ce">
      <Value>17</Value>
      <Value>80</Value>
      <Value>1</Value>
    </TaxCatchAll>
    <Identifiant_x0020_externe xmlns="acbd7fdd-5adc-4ec5-b0df-8ac8708d03ce" xsi:nil="true"/>
    <Document_x0020_externe xmlns="acbd7fdd-5adc-4ec5-b0df-8ac8708d03ce">false</Document_x0020_externe>
    <Version_x0020_du_x0020_document xmlns="acbd7fdd-5adc-4ec5-b0df-8ac8708d03ce">1.0</Version_x0020_du_x0020_document>
    <Titre_Doc xmlns="acbd7fdd-5adc-4ec5-b0df-8ac8708d03ce">Modèle de présentation - format 4/3</Titre_Doc>
    <Description_x0020_document xmlns="acbd7fdd-5adc-4ec5-b0df-8ac8708d03ce" xsi:nil="true"/>
    <Projet_x0020_-_x0020_Thème xmlns="acbd7fdd-5adc-4ec5-b0df-8ac8708d03ce" xsi:nil="true"/>
    <fa191bb1d72b43bab5e59c285e6c4dc5 xmlns="acbd7fdd-5adc-4ec5-b0df-8ac8708d03ce">
      <Terms xmlns="http://schemas.microsoft.com/office/infopath/2007/PartnerControls">
        <TermInfo xmlns="http://schemas.microsoft.com/office/infopath/2007/PartnerControls">
          <TermName xmlns="http://schemas.microsoft.com/office/infopath/2007/PartnerControls">Présentation</TermName>
          <TermId xmlns="http://schemas.microsoft.com/office/infopath/2007/PartnerControls">ecd8d67b-e960-4b6d-95d6-78c0abedbce3</TermId>
        </TermInfo>
      </Terms>
    </fa191bb1d72b43bab5e59c285e6c4dc5>
    <a021626fb9644238b8eccc56df63e940 xmlns="acbd7fdd-5adc-4ec5-b0df-8ac8708d03ce">
      <Terms xmlns="http://schemas.microsoft.com/office/infopath/2007/PartnerControls"/>
    </a021626fb9644238b8eccc56df63e940>
    <n1c1cc5d467b4ea4863763760045208e xmlns="acbd7fdd-5adc-4ec5-b0df-8ac8708d03ce">
      <Terms xmlns="http://schemas.microsoft.com/office/infopath/2007/PartnerControls">
        <TermInfo xmlns="http://schemas.microsoft.com/office/infopath/2007/PartnerControls">
          <TermName xmlns="http://schemas.microsoft.com/office/infopath/2007/PartnerControls">NP</TermName>
          <TermId xmlns="http://schemas.microsoft.com/office/infopath/2007/PartnerControls">fc3fe6ea-5613-4041-a353-5eca13b174d8</TermId>
        </TermInfo>
      </Terms>
    </n1c1cc5d467b4ea4863763760045208e>
    <a7d855b89c634fd3a72240b26398e8f5 xmlns="acbd7fdd-5adc-4ec5-b0df-8ac8708d03ce">
      <Terms xmlns="http://schemas.microsoft.com/office/infopath/2007/PartnerControls"/>
    </a7d855b89c634fd3a72240b26398e8f5>
    <mbdb3b9e255b4ee884e1a47f77bbe90a xmlns="acbd7fdd-5adc-4ec5-b0df-8ac8708d03ce">
      <Terms xmlns="http://schemas.microsoft.com/office/infopath/2007/PartnerControls">
        <TermInfo xmlns="http://schemas.microsoft.com/office/infopath/2007/PartnerControls">
          <TermName xmlns="http://schemas.microsoft.com/office/infopath/2007/PartnerControls">Service Infrastructure de la Défense</TermName>
          <TermId xmlns="http://schemas.microsoft.com/office/infopath/2007/PartnerControls">639b5210-3bc7-4407-bcfe-e78c2e66adb4</TermId>
        </TermInfo>
      </Terms>
    </mbdb3b9e255b4ee884e1a47f77bbe90a>
    <DLCPolicyLabelLock xmlns="2c50dde5-1e63-47db-befc-3883597ff623" xsi:nil="true"/>
    <DLCPolicyLabelValue xmlns="2c50dde5-1e63-47db-befc-3883597ff623">Version : 1.0</DLCPolicyLabelValue>
    <DLCPolicyLabelClientValue xmlns="2c50dde5-1e63-47db-befc-3883597ff623">Version : {_UIVersionString}</DLCPolicyLabelClientValue>
  </documentManagement>
</p:properties>
</file>

<file path=customXml/itemProps1.xml><?xml version="1.0" encoding="utf-8"?>
<ds:datastoreItem xmlns:ds="http://schemas.openxmlformats.org/officeDocument/2006/customXml" ds:itemID="{1729D78E-4F67-42E9-837C-B5F8E4B3F9A0}">
  <ds:schemaRefs>
    <ds:schemaRef ds:uri="http://schemas.microsoft.com/sharepoint/v3/contenttype/forms"/>
  </ds:schemaRefs>
</ds:datastoreItem>
</file>

<file path=customXml/itemProps2.xml><?xml version="1.0" encoding="utf-8"?>
<ds:datastoreItem xmlns:ds="http://schemas.openxmlformats.org/officeDocument/2006/customXml" ds:itemID="{D7A82D74-B71B-42CF-BB8B-1B56D276E628}">
  <ds:schemaRefs>
    <ds:schemaRef ds:uri="office.server.policy"/>
  </ds:schemaRefs>
</ds:datastoreItem>
</file>

<file path=customXml/itemProps3.xml><?xml version="1.0" encoding="utf-8"?>
<ds:datastoreItem xmlns:ds="http://schemas.openxmlformats.org/officeDocument/2006/customXml" ds:itemID="{8C861ED3-6F8F-4579-BE2C-A4AF4C2ECA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cbd7fdd-5adc-4ec5-b0df-8ac8708d03ce"/>
    <ds:schemaRef ds:uri="2c50dde5-1e63-47db-befc-3883597ff6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24D1EB-598D-4DD1-B107-11AD47AA1A23}">
  <ds:schemaRef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c50dde5-1e63-47db-befc-3883597ff623"/>
    <ds:schemaRef ds:uri="acbd7fdd-5adc-4ec5-b0df-8ac8708d03c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MOD_Presentation_4-3</Template>
  <TotalTime>752</TotalTime>
  <Words>650</Words>
  <Application>Microsoft Office PowerPoint</Application>
  <PresentationFormat>Personnalisé</PresentationFormat>
  <Paragraphs>52</Paragraphs>
  <Slides>6</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6</vt:i4>
      </vt:variant>
    </vt:vector>
  </HeadingPairs>
  <TitlesOfParts>
    <vt:vector size="13" baseType="lpstr">
      <vt:lpstr>Arial</vt:lpstr>
      <vt:lpstr>Calibri</vt:lpstr>
      <vt:lpstr>Symbol</vt:lpstr>
      <vt:lpstr>Times</vt:lpstr>
      <vt:lpstr>Verdana</vt:lpstr>
      <vt:lpstr>Wingdings</vt:lpstr>
      <vt:lpstr>TMPL_Presentation</vt:lpstr>
      <vt:lpstr>Présentation PowerPoint</vt:lpstr>
      <vt:lpstr>Présentation PowerPoint</vt:lpstr>
      <vt:lpstr>Présentation PowerPoint</vt:lpstr>
      <vt:lpstr>Présentation PowerPoint</vt:lpstr>
      <vt:lpstr>Présentation PowerPoint</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BARBAT Elise ASC NIV II OA</dc:creator>
  <cp:lastModifiedBy>BARBAT Elise ASC NIV II OA</cp:lastModifiedBy>
  <cp:revision>50</cp:revision>
  <dcterms:created xsi:type="dcterms:W3CDTF">2023-04-24T13:10:17Z</dcterms:created>
  <dcterms:modified xsi:type="dcterms:W3CDTF">2023-04-27T17:52:50Z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PSNature">
    <vt:lpwstr>6;#Présentation|bc96fd88-afe4-4d87-9bef-137c77a9caac</vt:lpwstr>
  </property>
  <property fmtid="{D5CDD505-2E9C-101B-9397-08002B2CF9AE}" pid="3" name="TaxKeyword">
    <vt:lpwstr/>
  </property>
  <property fmtid="{D5CDD505-2E9C-101B-9397-08002B2CF9AE}" pid="4" name="ESIDNature">
    <vt:lpwstr>2;#Plan de communication|596b0acb-a670-45b6-816f-abd4e62faba4</vt:lpwstr>
  </property>
  <property fmtid="{D5CDD505-2E9C-101B-9397-08002B2CF9AE}" pid="5" name="Nature">
    <vt:lpwstr>17;#Présentation|ecd8d67b-e960-4b6d-95d6-78c0abedbce3</vt:lpwstr>
  </property>
  <property fmtid="{D5CDD505-2E9C-101B-9397-08002B2CF9AE}" pid="6" name="Statut de l'élément">
    <vt:lpwstr>Approuvé par DAUGER Chrystelle IDEF MINDEF, le 09/06/2017 09:49:43, version : 1.0</vt:lpwstr>
  </property>
  <property fmtid="{D5CDD505-2E9C-101B-9397-08002B2CF9AE}" pid="7" name="GPSngMotsCles">
    <vt:lpwstr/>
  </property>
  <property fmtid="{D5CDD505-2E9C-101B-9397-08002B2CF9AE}" pid="8" name="Mots-clés">
    <vt:lpwstr>80;#Service Infrastructure de la Défense|639b5210-3bc7-4407-bcfe-e78c2e66adb4</vt:lpwstr>
  </property>
  <property fmtid="{D5CDD505-2E9C-101B-9397-08002B2CF9AE}" pid="9" name="ContentTypeId">
    <vt:lpwstr>0x010100481C8D3163CD4041AA57F2FF5E48F60F030004A31EE321985741AF09742ACF383B0D</vt:lpwstr>
  </property>
  <property fmtid="{D5CDD505-2E9C-101B-9397-08002B2CF9AE}" pid="10" name="GPSngNature">
    <vt:lpwstr>1;#Modèle générique|249d7943-66d4-4066-abd8-10cbb3569abe</vt:lpwstr>
  </property>
  <property fmtid="{D5CDD505-2E9C-101B-9397-08002B2CF9AE}" pid="11" name="GPSKeyword">
    <vt:lpwstr/>
  </property>
  <property fmtid="{D5CDD505-2E9C-101B-9397-08002B2CF9AE}" pid="12" name="TaxKeywordTaxHTField">
    <vt:lpwstr/>
  </property>
  <property fmtid="{D5CDD505-2E9C-101B-9397-08002B2CF9AE}" pid="13" name="Protection">
    <vt:lpwstr>1;#NP|fc3fe6ea-5613-4041-a353-5eca13b174d8</vt:lpwstr>
  </property>
  <property fmtid="{D5CDD505-2E9C-101B-9397-08002B2CF9AE}" pid="14" name="Projet_x0020__x002d__x0020_Th_x00e8_me1">
    <vt:lpwstr/>
  </property>
  <property fmtid="{D5CDD505-2E9C-101B-9397-08002B2CF9AE}" pid="15" name="_dlc_DocIdItemGuid">
    <vt:lpwstr>6acc308d-eed1-4d64-b14c-92fa324826e5</vt:lpwstr>
  </property>
  <property fmtid="{D5CDD505-2E9C-101B-9397-08002B2CF9AE}" pid="16" name="Mots-clés document">
    <vt:lpwstr/>
  </property>
  <property fmtid="{D5CDD505-2E9C-101B-9397-08002B2CF9AE}" pid="17" name="ESIDTypeModele">
    <vt:lpwstr>1;#Directive 61|819c72be-b290-46e2-bd33-49df661228d8</vt:lpwstr>
  </property>
  <property fmtid="{D5CDD505-2E9C-101B-9397-08002B2CF9AE}" pid="18" name="ESIDMotsCles">
    <vt:lpwstr/>
  </property>
  <property fmtid="{D5CDD505-2E9C-101B-9397-08002B2CF9AE}" pid="19" name="GPSngTypeModele">
    <vt:lpwstr>2;#Documentaire|8c94dc69-9bed-464b-a195-7f667a2d30bc</vt:lpwstr>
  </property>
  <property fmtid="{D5CDD505-2E9C-101B-9397-08002B2CF9AE}" pid="20" name="Projet - Thème1">
    <vt:lpwstr/>
  </property>
  <property fmtid="{D5CDD505-2E9C-101B-9397-08002B2CF9AE}" pid="21" name="Type modèle">
    <vt:lpwstr/>
  </property>
</Properties>
</file>